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359" r:id="rId3"/>
    <p:sldId id="358" r:id="rId4"/>
    <p:sldId id="361" r:id="rId5"/>
    <p:sldId id="345" r:id="rId6"/>
    <p:sldId id="327" r:id="rId7"/>
    <p:sldId id="343" r:id="rId8"/>
    <p:sldId id="368" r:id="rId9"/>
    <p:sldId id="369" r:id="rId10"/>
    <p:sldId id="399" r:id="rId11"/>
    <p:sldId id="370" r:id="rId12"/>
    <p:sldId id="372" r:id="rId13"/>
    <p:sldId id="371" r:id="rId14"/>
    <p:sldId id="373" r:id="rId15"/>
    <p:sldId id="374" r:id="rId16"/>
    <p:sldId id="400" r:id="rId17"/>
    <p:sldId id="363" r:id="rId18"/>
    <p:sldId id="365" r:id="rId19"/>
    <p:sldId id="366" r:id="rId20"/>
    <p:sldId id="376" r:id="rId21"/>
    <p:sldId id="346" r:id="rId22"/>
    <p:sldId id="333" r:id="rId23"/>
    <p:sldId id="393" r:id="rId24"/>
    <p:sldId id="304" r:id="rId25"/>
    <p:sldId id="307" r:id="rId26"/>
    <p:sldId id="313" r:id="rId27"/>
    <p:sldId id="305" r:id="rId28"/>
    <p:sldId id="348" r:id="rId29"/>
    <p:sldId id="398" r:id="rId30"/>
    <p:sldId id="349" r:id="rId31"/>
    <p:sldId id="350" r:id="rId32"/>
    <p:sldId id="318" r:id="rId33"/>
    <p:sldId id="351" r:id="rId34"/>
    <p:sldId id="362" r:id="rId35"/>
    <p:sldId id="378" r:id="rId36"/>
    <p:sldId id="353" r:id="rId37"/>
    <p:sldId id="352" r:id="rId38"/>
    <p:sldId id="377" r:id="rId39"/>
    <p:sldId id="379" r:id="rId40"/>
    <p:sldId id="380" r:id="rId41"/>
    <p:sldId id="354" r:id="rId42"/>
    <p:sldId id="381" r:id="rId43"/>
    <p:sldId id="382" r:id="rId44"/>
    <p:sldId id="389" r:id="rId45"/>
    <p:sldId id="383" r:id="rId46"/>
    <p:sldId id="384" r:id="rId47"/>
    <p:sldId id="385" r:id="rId48"/>
    <p:sldId id="386" r:id="rId49"/>
    <p:sldId id="387" r:id="rId50"/>
    <p:sldId id="392" r:id="rId51"/>
    <p:sldId id="390" r:id="rId52"/>
    <p:sldId id="391" r:id="rId53"/>
    <p:sldId id="357" r:id="rId54"/>
    <p:sldId id="394" r:id="rId55"/>
    <p:sldId id="401" r:id="rId56"/>
    <p:sldId id="396" r:id="rId57"/>
    <p:sldId id="360" r:id="rId58"/>
    <p:sldId id="395" r:id="rId59"/>
    <p:sldId id="397" r:id="rId60"/>
    <p:sldId id="34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gray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8" autoAdjust="0"/>
    <p:restoredTop sz="74204" autoAdjust="0"/>
  </p:normalViewPr>
  <p:slideViewPr>
    <p:cSldViewPr snapToGrid="0" snapToObjects="1">
      <p:cViewPr>
        <p:scale>
          <a:sx n="130" d="100"/>
          <a:sy n="130" d="100"/>
        </p:scale>
        <p:origin x="-1200" y="-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06C4C-40E2-7C48-8423-E7DE9D798F62}" type="datetime1">
              <a:rPr lang="en-GB" smtClean="0"/>
              <a:t>12/02/18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AEB68-54D5-C748-B35C-16FD6988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48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FADB5-1327-0A44-A5D3-8C3366FBE342}" type="datetime1">
              <a:rPr lang="en-GB" smtClean="0"/>
              <a:t>12/02/18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8B1E8-CCAD-2144-AC0D-3DDB13AB1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715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me?</a:t>
            </a:r>
          </a:p>
          <a:p>
            <a:r>
              <a:rPr lang="en-US" baseline="0" dirty="0" smtClean="0"/>
              <a:t>In the following weeks you will choose a MSc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17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Ultimate: values</a:t>
            </a:r>
            <a:r>
              <a:rPr lang="en-US" baseline="0" dirty="0" smtClean="0"/>
              <a:t> are of the greatest importance and cannot be overridden by lesser values.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Universal: it applies to anyone within a community.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Impartial: moral evaluations must treat the good of everyone alike.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Other regarding: they place the good others above the self-interest.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20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Ethics:</a:t>
            </a:r>
            <a:r>
              <a:rPr lang="en-US" baseline="0" dirty="0" smtClean="0"/>
              <a:t> </a:t>
            </a:r>
            <a:r>
              <a:rPr lang="en-US" dirty="0" smtClean="0"/>
              <a:t>The rules of conduct recognized in respect to a particular class of human actions or a particular group or culture.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7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Virtue: it looks at the moral character of the </a:t>
            </a:r>
            <a:r>
              <a:rPr lang="en-US" b="1" dirty="0" smtClean="0"/>
              <a:t>person</a:t>
            </a:r>
            <a:r>
              <a:rPr lang="en-US" dirty="0" smtClean="0"/>
              <a:t>. Person oriented,</a:t>
            </a:r>
            <a:r>
              <a:rPr lang="en-US" baseline="0" dirty="0" smtClean="0"/>
              <a:t> virtuousness is justice, fidelity. self-care, prudence </a:t>
            </a:r>
            <a:r>
              <a:rPr lang="en-US" dirty="0" smtClean="0"/>
              <a:t>-- Aristotle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Duty: obligation</a:t>
            </a:r>
            <a:r>
              <a:rPr lang="en-US" baseline="0" dirty="0" smtClean="0"/>
              <a:t> to act morally, no matter the consequences, which is </a:t>
            </a:r>
            <a:r>
              <a:rPr lang="en-US" baseline="0" dirty="0" err="1" smtClean="0"/>
              <a:t>sth</a:t>
            </a:r>
            <a:r>
              <a:rPr lang="en-US" baseline="0" dirty="0" smtClean="0"/>
              <a:t> you cannot control but it’s your </a:t>
            </a:r>
            <a:r>
              <a:rPr lang="en-US" b="1" baseline="0" dirty="0" smtClean="0"/>
              <a:t>intentions</a:t>
            </a:r>
            <a:r>
              <a:rPr lang="en-US" baseline="0" dirty="0" smtClean="0"/>
              <a:t> what matters   -- Kant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Utilitarian: to achieve utility you must</a:t>
            </a:r>
            <a:r>
              <a:rPr lang="en-US" baseline="0" dirty="0" smtClean="0"/>
              <a:t> balance good and bad effects: </a:t>
            </a:r>
            <a:r>
              <a:rPr lang="en-US" dirty="0" smtClean="0"/>
              <a:t>it’s an </a:t>
            </a:r>
            <a:r>
              <a:rPr lang="en-US" dirty="0" err="1" smtClean="0"/>
              <a:t>optimisation</a:t>
            </a:r>
            <a:r>
              <a:rPr lang="en-US" dirty="0" smtClean="0"/>
              <a:t> problem</a:t>
            </a:r>
            <a:r>
              <a:rPr lang="en-US" baseline="0" dirty="0" smtClean="0"/>
              <a:t> --</a:t>
            </a:r>
            <a:r>
              <a:rPr lang="en-US" dirty="0" smtClean="0"/>
              <a:t> </a:t>
            </a:r>
            <a:r>
              <a:rPr lang="en-US" dirty="0" err="1" smtClean="0"/>
              <a:t>maximise</a:t>
            </a:r>
            <a:r>
              <a:rPr lang="en-US" baseline="0" dirty="0" smtClean="0"/>
              <a:t> good </a:t>
            </a:r>
            <a:r>
              <a:rPr lang="en-US" b="1" baseline="0" dirty="0" smtClean="0"/>
              <a:t>consequences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minimise</a:t>
            </a:r>
            <a:r>
              <a:rPr lang="en-US" baseline="0" dirty="0" smtClean="0"/>
              <a:t> bad ones. </a:t>
            </a:r>
            <a:r>
              <a:rPr lang="en-US" i="1" baseline="0" dirty="0" smtClean="0"/>
              <a:t>The greatest happiness altogether. </a:t>
            </a:r>
            <a:r>
              <a:rPr lang="en-US" i="0" baseline="0" dirty="0" smtClean="0"/>
              <a:t>Or if they benefit the majority. </a:t>
            </a:r>
            <a:endParaRPr lang="en-US" i="1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Applied ethics: professional, research, business or clinical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4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Autonomy: do not interfere</a:t>
            </a:r>
            <a:r>
              <a:rPr lang="en-US" baseline="0" dirty="0" smtClean="0"/>
              <a:t> with free choice, protect vulnerable people, foster self-determination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Beneficence: act to benefit others; balance good results over potential harms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Non-maleficence: avoid harm; balance risks and seriousness of potential harms against benefits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Justice: be fair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Guidelines grounded in moral values</a:t>
            </a:r>
          </a:p>
          <a:p>
            <a:r>
              <a:rPr lang="en-US" dirty="0" smtClean="0"/>
              <a:t>Coercive: enforceable</a:t>
            </a:r>
            <a:r>
              <a:rPr lang="en-US" baseline="0" dirty="0" smtClean="0"/>
              <a:t> and punished</a:t>
            </a:r>
            <a:endParaRPr lang="en-US" dirty="0" smtClean="0"/>
          </a:p>
          <a:p>
            <a:r>
              <a:rPr lang="en-US" dirty="0" smtClean="0"/>
              <a:t>Non-coercive</a:t>
            </a:r>
            <a:r>
              <a:rPr lang="en-US" baseline="0" dirty="0" smtClean="0"/>
              <a:t> but there are consequences, take responsibility for what’s done,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9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40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few case studies in which harm was caused:</a:t>
            </a:r>
          </a:p>
          <a:p>
            <a:r>
              <a:rPr lang="en-US" dirty="0" smtClean="0"/>
              <a:t>150M cost to tax payers</a:t>
            </a:r>
          </a:p>
          <a:p>
            <a:endParaRPr lang="en-US" dirty="0" smtClean="0"/>
          </a:p>
          <a:p>
            <a:r>
              <a:rPr lang="en-US" dirty="0" smtClean="0"/>
              <a:t>ask a question about whose fault it is</a:t>
            </a:r>
          </a:p>
          <a:p>
            <a:r>
              <a:rPr lang="en-US" dirty="0" smtClean="0"/>
              <a:t>requirements</a:t>
            </a:r>
            <a:r>
              <a:rPr lang="en-US" baseline="0" dirty="0" smtClean="0"/>
              <a:t> analysis at the contractor and QA and testing at NASA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deliberate,</a:t>
            </a:r>
            <a:r>
              <a:rPr lang="en-US" baseline="0" dirty="0" smtClean="0"/>
              <a:t> </a:t>
            </a:r>
            <a:r>
              <a:rPr lang="en-US" dirty="0" smtClean="0"/>
              <a:t>negligence or</a:t>
            </a:r>
            <a:r>
              <a:rPr lang="en-US" baseline="0" dirty="0" smtClean="0"/>
              <a:t> accidental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0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accidental?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71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Autonomy: do not interfere</a:t>
            </a:r>
            <a:r>
              <a:rPr lang="en-US" baseline="0" dirty="0" smtClean="0"/>
              <a:t> with free choice, protect vulnerable people, foster self-determination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Media reaction</a:t>
            </a:r>
          </a:p>
          <a:p>
            <a:r>
              <a:rPr lang="en-US" dirty="0" smtClean="0"/>
              <a:t>Ask here, what</a:t>
            </a:r>
            <a:r>
              <a:rPr lang="en-US" baseline="0" dirty="0" smtClean="0"/>
              <a:t> makes a difference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26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Legally safe</a:t>
            </a:r>
          </a:p>
          <a:p>
            <a:r>
              <a:rPr lang="en-US" dirty="0" smtClean="0"/>
              <a:t>Terms</a:t>
            </a:r>
            <a:r>
              <a:rPr lang="en-US" baseline="0" dirty="0" smtClean="0"/>
              <a:t> of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43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Beneficence: act to benefit others; </a:t>
            </a:r>
            <a:r>
              <a:rPr lang="en-US" b="1" baseline="0" dirty="0" smtClean="0"/>
              <a:t>balance good results over potential harms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Non-maleficence: avoid harm; balance risks and seriousness of potential harms against benefits</a:t>
            </a:r>
          </a:p>
          <a:p>
            <a:pPr marL="0" indent="0">
              <a:buFont typeface="Arial"/>
              <a:buNone/>
            </a:pP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Beneficence: act to benefit others; balance good results over potential harms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Non-maleficence: avoid harm</a:t>
            </a:r>
            <a:r>
              <a:rPr lang="en-US" b="1" baseline="0" dirty="0" smtClean="0"/>
              <a:t>; balance risks and seriousness of potential harms against benefits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Anticipating</a:t>
            </a:r>
            <a:r>
              <a:rPr lang="en-US" baseline="0" dirty="0" smtClean="0"/>
              <a:t> is challenging but the key thing is to keep ethics in mind.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Internet of things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Mobile health and </a:t>
            </a:r>
            <a:r>
              <a:rPr lang="en-US" baseline="0" dirty="0" err="1" smtClean="0"/>
              <a:t>wearables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Augmented reality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Self-driving vehicles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These vehicles typically deal with uncertain situations by simply stopping.</a:t>
            </a:r>
            <a:r>
              <a:rPr lang="en-US" baseline="0" dirty="0" smtClean="0"/>
              <a:t> However, </a:t>
            </a:r>
            <a:r>
              <a:rPr lang="en-US" dirty="0" smtClean="0"/>
              <a:t>a child suddenly crosses</a:t>
            </a:r>
            <a:r>
              <a:rPr lang="en-US" baseline="0" dirty="0" smtClean="0"/>
              <a:t> </a:t>
            </a:r>
            <a:r>
              <a:rPr lang="en-US" dirty="0" smtClean="0"/>
              <a:t>the road, forcing the self-driving car to choose between hitting the child or swerving into an oncoming van. If that would avoid the child, if it would save the child’s life but the driver</a:t>
            </a:r>
            <a:r>
              <a:rPr lang="en-US" baseline="0" dirty="0" smtClean="0"/>
              <a:t> could be injured. 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66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Fit to template. Compute the diff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4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me?</a:t>
            </a:r>
          </a:p>
          <a:p>
            <a:r>
              <a:rPr lang="en-US" baseline="0" dirty="0" smtClean="0"/>
              <a:t>In the following weeks you will choose a MSc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1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Data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Collection, Generation, Retrieval, Analysis.</a:t>
            </a:r>
            <a:r>
              <a:rPr lang="en-US" baseline="0" dirty="0" smtClean="0"/>
              <a:t> Knowledge generation from data!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Humans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HCI, testing software, human-in-the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34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</a:t>
            </a:r>
            <a:r>
              <a:rPr lang="en-US" baseline="0" dirty="0" smtClean="0"/>
              <a:t> three concepts are about what’s right or wrong OR bad and good.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Morality:</a:t>
            </a:r>
            <a:r>
              <a:rPr lang="en-US" baseline="0" dirty="0" smtClean="0"/>
              <a:t> </a:t>
            </a:r>
            <a:r>
              <a:rPr lang="en-US" dirty="0" smtClean="0"/>
              <a:t>Principles or habits with respect to right or wrong conduct. While morals also prescribe dos and don'ts, morality is ultimately a personal compass of right and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9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Ultimate: values</a:t>
            </a:r>
            <a:r>
              <a:rPr lang="en-US" baseline="0" dirty="0" smtClean="0"/>
              <a:t> are of the greatest importance and cannot be overridden by lesser values.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Universal: it applies to anyone within a community.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Impartial: moral evaluations must treat the good of everyone alike.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Other regarding: they place the good others above the self-interest.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B1E8-CCAD-2144-AC0D-3DDB13AB1B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2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079-85FC-C346-B144-4C1F01AADA62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F55B-55C5-8D4D-93A9-DF1072B6A74A}" type="datetime2">
              <a:rPr lang="en-GB" smtClean="0"/>
              <a:t>Monday, 12 February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773-FA35-C840-9BAE-970085EB7170}" type="datetime2">
              <a:rPr lang="en-GB" smtClean="0"/>
              <a:t>Monday, 12 February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DD2E-607A-CF45-9AA0-E0E3F02BDAA1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4F5C-B4F5-FC46-A96F-C062B94B2954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E156-C1AC-D346-A1D0-E25ADC196F68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1DD1-6EA2-C34C-8DE1-081ED74CF064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22159-AF45-C843-BAF1-E5DB0C79E6D7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42B7-E493-244E-B6EA-8B06984A79DC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0214-AE06-414E-9E88-016F03B7D613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B3313-33E4-6B46-8F55-E266A919D2EF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09A3062-B2EB-C743-A6DE-4F38E1BC5662}" type="datetime2">
              <a:rPr lang="en-GB" smtClean="0"/>
              <a:t>Monday, 12 February 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moralmachine.mit.edu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jpe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staffnet.manchester.ac.uk/services/rbess/governance/ethics/new-online-system-for-ethics-review-er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training.itservices.manchester.ac.uk/uom/ERM/ethics_decision_tool/stor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submission-ethicalreview.manchester.ac.uk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apps.mhs.manchester.ac.uk/survey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3.jpg"/><Relationship Id="rId7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3.jpg"/><Relationship Id="rId7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751" y="701040"/>
            <a:ext cx="8297334" cy="2361242"/>
          </a:xfrm>
        </p:spPr>
        <p:txBody>
          <a:bodyPr/>
          <a:lstStyle/>
          <a:p>
            <a:r>
              <a:rPr lang="en-GB" sz="4800" dirty="0" smtClean="0">
                <a:effectLst/>
                <a:latin typeface="Avenir Heavy"/>
                <a:cs typeface="Avenir Heavy"/>
              </a:rPr>
              <a:t>Ethics in</a:t>
            </a:r>
            <a:br>
              <a:rPr lang="en-GB" sz="4800" dirty="0" smtClean="0">
                <a:effectLst/>
                <a:latin typeface="Avenir Heavy"/>
                <a:cs typeface="Avenir Heavy"/>
              </a:rPr>
            </a:br>
            <a:r>
              <a:rPr lang="en-GB" sz="4800" dirty="0" smtClean="0">
                <a:effectLst/>
                <a:latin typeface="Avenir Heavy"/>
                <a:cs typeface="Avenir Heavy"/>
              </a:rPr>
              <a:t>Computer Science Research</a:t>
            </a:r>
            <a:endParaRPr lang="en-GB" sz="4800" dirty="0">
              <a:effectLst/>
              <a:latin typeface="Avenir Heavy"/>
              <a:cs typeface="Avenir Heavy"/>
            </a:endParaRPr>
          </a:p>
        </p:txBody>
      </p:sp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" y="0"/>
            <a:ext cx="1655064" cy="7010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" y="5618525"/>
            <a:ext cx="9143999" cy="1239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873517" y="4194652"/>
            <a:ext cx="3015078" cy="397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None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9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7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effectLst/>
                <a:latin typeface="Avenir Book"/>
                <a:cs typeface="Avenir Book"/>
              </a:rPr>
              <a:t>COMP 60990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923701" y="5618524"/>
            <a:ext cx="8220300" cy="123947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effectLst/>
                <a:latin typeface="Avenir Book"/>
                <a:cs typeface="Avenir Book"/>
              </a:rPr>
              <a:t>Markel Vigo</a:t>
            </a:r>
          </a:p>
          <a:p>
            <a:pPr algn="r"/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Avenir Book"/>
                <a:cs typeface="Avenir Book"/>
              </a:rPr>
              <a:t>markel.vigo@manchester.ac.uk</a:t>
            </a:r>
            <a:endParaRPr lang="en-US" dirty="0" smtClean="0">
              <a:solidFill>
                <a:schemeClr val="accent4">
                  <a:lumMod val="50000"/>
                </a:schemeClr>
              </a:solidFill>
              <a:effectLst/>
              <a:latin typeface="Avenir Book"/>
              <a:cs typeface="Avenir Book"/>
            </a:endParaRPr>
          </a:p>
          <a:p>
            <a:pPr algn="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effectLst/>
                <a:latin typeface="Avenir Book"/>
                <a:cs typeface="Avenir Book"/>
              </a:rPr>
              <a:t>Bio-Health Informatics Group </a:t>
            </a:r>
          </a:p>
        </p:txBody>
      </p:sp>
    </p:spTree>
    <p:extLst>
      <p:ext uri="{BB962C8B-B14F-4D97-AF65-F5344CB8AC3E}">
        <p14:creationId xmlns:p14="http://schemas.microsoft.com/office/powerpoint/2010/main" val="21977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15462" y="5461000"/>
            <a:ext cx="8450384" cy="971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400" dirty="0" smtClean="0">
                <a:effectLst/>
                <a:latin typeface="Avenir Book"/>
                <a:cs typeface="Avenir Book"/>
                <a:hlinkClick r:id="rId4"/>
              </a:rPr>
              <a:t>http://moralmachine.mit.edu/</a:t>
            </a:r>
            <a:endParaRPr lang="en-GB" sz="4400" dirty="0">
              <a:effectLst/>
              <a:latin typeface="Avenir Book"/>
              <a:cs typeface="Avenir Book"/>
            </a:endParaRPr>
          </a:p>
        </p:txBody>
      </p:sp>
      <p:pic>
        <p:nvPicPr>
          <p:cNvPr id="7" name="Picture 6" descr="logo_light_horizont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42" y="183270"/>
            <a:ext cx="4562214" cy="1505243"/>
          </a:xfrm>
          <a:prstGeom prst="rect">
            <a:avLst/>
          </a:prstGeom>
        </p:spPr>
      </p:pic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4" y="2373923"/>
            <a:ext cx="3967038" cy="3087077"/>
          </a:xfrm>
          <a:prstGeom prst="rect">
            <a:avLst/>
          </a:prstGeom>
        </p:spPr>
      </p:pic>
      <p:pic>
        <p:nvPicPr>
          <p:cNvPr id="10" name="Picture 9" descr="Untitled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30" y="2373923"/>
            <a:ext cx="3882520" cy="30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6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5567" y="3890637"/>
            <a:ext cx="3613525" cy="1048283"/>
          </a:xfrm>
        </p:spPr>
        <p:txBody>
          <a:bodyPr>
            <a:normAutofit/>
          </a:bodyPr>
          <a:lstStyle/>
          <a:p>
            <a:pPr marL="18288" indent="0" algn="ctr">
              <a:buNone/>
            </a:pPr>
            <a:r>
              <a:rPr lang="en-GB" sz="3600" dirty="0">
                <a:effectLst/>
                <a:latin typeface="Avenir Book"/>
                <a:cs typeface="Avenir Book"/>
              </a:rPr>
              <a:t>Morality</a:t>
            </a:r>
          </a:p>
        </p:txBody>
      </p:sp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2889320" y="2014208"/>
            <a:ext cx="3036212" cy="1048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" indent="0" algn="ctr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None/>
              <a:defRPr sz="6600" b="1">
                <a:effectLst/>
                <a:latin typeface="Avenir Book"/>
                <a:cs typeface="Avenir Book"/>
              </a:defRPr>
            </a:lvl1pPr>
            <a:lvl2pPr marL="640080" indent="-256032">
              <a:spcBef>
                <a:spcPct val="20000"/>
              </a:spcBef>
              <a:buSzPct val="60000"/>
              <a:buFont typeface="Wingdings" pitchFamily="2" charset="2"/>
              <a:buChar char=""/>
              <a:defRPr sz="1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005840" indent="-256032">
              <a:spcBef>
                <a:spcPct val="20000"/>
              </a:spcBef>
              <a:buSzPct val="60000"/>
              <a:buFont typeface="Wingdings" pitchFamily="2" charset="2"/>
              <a:buChar char=""/>
              <a:defRPr sz="17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indent="-256032">
              <a:spcBef>
                <a:spcPct val="20000"/>
              </a:spcBef>
              <a:buSzPct val="60000"/>
              <a:buFont typeface="Wingdings" pitchFamily="2" charset="2"/>
              <a:buChar char=""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645920" indent="-256032">
              <a:spcBef>
                <a:spcPct val="20000"/>
              </a:spcBef>
              <a:buSzPct val="60000"/>
              <a:buFont typeface="Wingdings" pitchFamily="2" charset="2"/>
              <a:buChar char=""/>
              <a:defRPr sz="1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965960" indent="-256032">
              <a:spcBef>
                <a:spcPct val="20000"/>
              </a:spcBef>
              <a:buSzPct val="60000"/>
              <a:buFont typeface="Wingdings" pitchFamily="2" charset="2"/>
              <a:buChar char="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6pPr>
            <a:lvl7pPr marL="2240280" indent="-256032">
              <a:spcBef>
                <a:spcPct val="20000"/>
              </a:spcBef>
              <a:buSzPct val="60000"/>
              <a:buFont typeface="Wingdings" pitchFamily="2" charset="2"/>
              <a:buChar char="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7pPr>
            <a:lvl8pPr marL="2514600" indent="-256032">
              <a:spcBef>
                <a:spcPct val="20000"/>
              </a:spcBef>
              <a:buSzPct val="60000"/>
              <a:buFont typeface="Wingdings" pitchFamily="2" charset="2"/>
              <a:buChar char="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8pPr>
            <a:lvl9pPr marL="2834640" indent="-256032">
              <a:spcBef>
                <a:spcPct val="20000"/>
              </a:spcBef>
              <a:buSzPct val="60000"/>
              <a:buFont typeface="Wingdings" pitchFamily="2" charset="2"/>
              <a:buChar char="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9pPr>
          </a:lstStyle>
          <a:p>
            <a:r>
              <a:rPr lang="en-GB" dirty="0"/>
              <a:t>Ethics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121598" y="3889106"/>
            <a:ext cx="3036212" cy="1048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Font typeface="Wingdings" pitchFamily="2" charset="2"/>
              <a:buNone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Law</a:t>
            </a:r>
            <a:endParaRPr lang="en-GB" sz="1800" dirty="0" smtClean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9072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971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400" dirty="0" smtClean="0">
                <a:effectLst/>
                <a:latin typeface="Avenir Heavy"/>
                <a:cs typeface="Avenir Heavy"/>
              </a:rPr>
              <a:t>Ethical frameworks </a:t>
            </a:r>
            <a:endParaRPr lang="en-GB" sz="44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0" y="1308344"/>
            <a:ext cx="9143999" cy="5549656"/>
          </a:xfrm>
        </p:spPr>
        <p:txBody>
          <a:bodyPr anchor="t"/>
          <a:lstStyle/>
          <a:p>
            <a:pPr>
              <a:buFont typeface="Wingdings" charset="2"/>
              <a:buChar char="§"/>
            </a:pPr>
            <a:r>
              <a:rPr lang="en-GB" sz="4400" dirty="0" smtClean="0">
                <a:effectLst/>
                <a:latin typeface="Avenir Book"/>
                <a:cs typeface="Avenir Book"/>
              </a:rPr>
              <a:t>Virtue ethics</a:t>
            </a:r>
          </a:p>
          <a:p>
            <a:pPr>
              <a:buFont typeface="Wingdings" charset="2"/>
              <a:buChar char="§"/>
            </a:pPr>
            <a:r>
              <a:rPr lang="en-GB" sz="4400" dirty="0" smtClean="0">
                <a:effectLst/>
                <a:latin typeface="Avenir Book"/>
                <a:cs typeface="Avenir Book"/>
              </a:rPr>
              <a:t>Duty based</a:t>
            </a:r>
          </a:p>
          <a:p>
            <a:pPr>
              <a:buFont typeface="Wingdings" charset="2"/>
              <a:buChar char="§"/>
            </a:pPr>
            <a:r>
              <a:rPr lang="en-GB" sz="4400" dirty="0" smtClean="0">
                <a:effectLst/>
                <a:latin typeface="Avenir Book"/>
                <a:cs typeface="Avenir Book"/>
              </a:rPr>
              <a:t>Utilitarian</a:t>
            </a:r>
          </a:p>
          <a:p>
            <a:pPr>
              <a:buFont typeface="Wingdings" charset="2"/>
              <a:buChar char="§"/>
            </a:pPr>
            <a:r>
              <a:rPr lang="en-GB" sz="4400" dirty="0" smtClean="0">
                <a:effectLst/>
                <a:latin typeface="Avenir Book"/>
                <a:cs typeface="Avenir Book"/>
              </a:rPr>
              <a:t>Applied ethics</a:t>
            </a:r>
            <a:endParaRPr lang="en-GB" sz="4000" dirty="0" smtClean="0">
              <a:effectLst/>
              <a:latin typeface="Avenir Book"/>
              <a:cs typeface="Avenir Book"/>
            </a:endParaRPr>
          </a:p>
          <a:p>
            <a:pPr lvl="1">
              <a:buFont typeface="Wingdings" charset="2"/>
              <a:buChar char="§"/>
            </a:pPr>
            <a:endParaRPr lang="en-GB" sz="4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92418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971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400" dirty="0" smtClean="0">
                <a:effectLst/>
                <a:latin typeface="Avenir Heavy"/>
                <a:cs typeface="Avenir Heavy"/>
              </a:rPr>
              <a:t>Ethical principles</a:t>
            </a:r>
            <a:endParaRPr lang="en-GB" sz="44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0" y="1180147"/>
            <a:ext cx="9143999" cy="5677853"/>
          </a:xfrm>
        </p:spPr>
        <p:txBody>
          <a:bodyPr anchor="t"/>
          <a:lstStyle/>
          <a:p>
            <a:pPr marL="18288" indent="0" algn="ctr">
              <a:buNone/>
            </a:pPr>
            <a:r>
              <a:rPr lang="en-GB" sz="4000" i="1" dirty="0" smtClean="0">
                <a:effectLst/>
                <a:latin typeface="Avenir Book"/>
                <a:cs typeface="Avenir Book"/>
              </a:rPr>
              <a:t>Attempts to </a:t>
            </a:r>
            <a:r>
              <a:rPr lang="en-GB" sz="4000" b="1" i="1" dirty="0" err="1" smtClean="0">
                <a:effectLst/>
                <a:latin typeface="Avenir Book"/>
                <a:cs typeface="Avenir Book"/>
              </a:rPr>
              <a:t>operationalise</a:t>
            </a:r>
            <a:r>
              <a:rPr lang="en-GB" sz="4000" i="1" dirty="0" smtClean="0">
                <a:effectLst/>
                <a:latin typeface="Avenir Book"/>
                <a:cs typeface="Avenir Book"/>
              </a:rPr>
              <a:t> </a:t>
            </a:r>
            <a:r>
              <a:rPr lang="en-GB" sz="4000" i="1" dirty="0">
                <a:effectLst/>
                <a:latin typeface="Avenir Book"/>
                <a:cs typeface="Avenir Book"/>
              </a:rPr>
              <a:t>and critically </a:t>
            </a:r>
            <a:r>
              <a:rPr lang="en-GB" sz="4000" b="1" i="1" dirty="0">
                <a:effectLst/>
                <a:latin typeface="Avenir Book"/>
                <a:cs typeface="Avenir Book"/>
              </a:rPr>
              <a:t>examine</a:t>
            </a:r>
            <a:r>
              <a:rPr lang="en-GB" sz="4000" i="1" dirty="0">
                <a:effectLst/>
                <a:latin typeface="Avenir Book"/>
                <a:cs typeface="Avenir Book"/>
              </a:rPr>
              <a:t> </a:t>
            </a:r>
            <a:r>
              <a:rPr lang="en-GB" sz="4000" i="1" dirty="0" smtClean="0">
                <a:effectLst/>
                <a:latin typeface="Avenir Book"/>
                <a:cs typeface="Avenir Book"/>
              </a:rPr>
              <a:t>the moral that guides human conduct</a:t>
            </a:r>
          </a:p>
          <a:p>
            <a:pPr>
              <a:spcBef>
                <a:spcPts val="3024"/>
              </a:spcBef>
              <a:buFont typeface="Wingdings" charset="2"/>
              <a:buChar char="§"/>
            </a:pPr>
            <a:r>
              <a:rPr lang="en-GB" sz="4000" dirty="0" smtClean="0">
                <a:effectLst/>
                <a:latin typeface="Avenir Book"/>
                <a:cs typeface="Avenir Book"/>
              </a:rPr>
              <a:t>Respect for autonomy</a:t>
            </a:r>
          </a:p>
          <a:p>
            <a:pPr>
              <a:buFont typeface="Wingdings" charset="2"/>
              <a:buChar char="§"/>
            </a:pPr>
            <a:r>
              <a:rPr lang="en-GB" sz="4000" dirty="0" smtClean="0">
                <a:effectLst/>
                <a:latin typeface="Avenir Book"/>
                <a:cs typeface="Avenir Book"/>
              </a:rPr>
              <a:t>Beneficence</a:t>
            </a:r>
          </a:p>
          <a:p>
            <a:pPr>
              <a:buFont typeface="Wingdings" charset="2"/>
              <a:buChar char="§"/>
            </a:pPr>
            <a:r>
              <a:rPr lang="en-GB" sz="4000" dirty="0" smtClean="0">
                <a:effectLst/>
                <a:latin typeface="Avenir Book"/>
                <a:cs typeface="Avenir Book"/>
              </a:rPr>
              <a:t>Non-maleficence</a:t>
            </a:r>
          </a:p>
          <a:p>
            <a:pPr>
              <a:buFont typeface="Wingdings" charset="2"/>
              <a:buChar char="§"/>
            </a:pPr>
            <a:r>
              <a:rPr lang="en-GB" sz="4000" dirty="0" smtClean="0">
                <a:effectLst/>
                <a:latin typeface="Avenir Book"/>
                <a:cs typeface="Avenir Book"/>
              </a:rPr>
              <a:t>Justice</a:t>
            </a:r>
            <a:endParaRPr lang="en-GB" sz="3600" dirty="0" smtClean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19750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5567" y="3890637"/>
            <a:ext cx="3613525" cy="1048283"/>
          </a:xfrm>
        </p:spPr>
        <p:txBody>
          <a:bodyPr>
            <a:normAutofit/>
          </a:bodyPr>
          <a:lstStyle/>
          <a:p>
            <a:pPr marL="18288" indent="0" algn="ctr">
              <a:buNone/>
            </a:pPr>
            <a:r>
              <a:rPr lang="en-GB" sz="3600" dirty="0">
                <a:effectLst/>
                <a:latin typeface="Avenir Book"/>
                <a:cs typeface="Avenir Book"/>
              </a:rPr>
              <a:t>Morality</a:t>
            </a:r>
          </a:p>
        </p:txBody>
      </p:sp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2889320" y="2014208"/>
            <a:ext cx="3036212" cy="1048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" indent="0" algn="ctr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None/>
              <a:defRPr sz="4400">
                <a:effectLst/>
                <a:latin typeface="Avenir Book"/>
                <a:cs typeface="Avenir Book"/>
              </a:defRPr>
            </a:lvl1pPr>
            <a:lvl2pPr marL="640080" indent="-256032">
              <a:spcBef>
                <a:spcPct val="20000"/>
              </a:spcBef>
              <a:buSzPct val="60000"/>
              <a:buFont typeface="Wingdings" pitchFamily="2" charset="2"/>
              <a:buChar char=""/>
              <a:defRPr sz="1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005840" indent="-256032">
              <a:spcBef>
                <a:spcPct val="20000"/>
              </a:spcBef>
              <a:buSzPct val="60000"/>
              <a:buFont typeface="Wingdings" pitchFamily="2" charset="2"/>
              <a:buChar char=""/>
              <a:defRPr sz="17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indent="-256032">
              <a:spcBef>
                <a:spcPct val="20000"/>
              </a:spcBef>
              <a:buSzPct val="60000"/>
              <a:buFont typeface="Wingdings" pitchFamily="2" charset="2"/>
              <a:buChar char=""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645920" indent="-256032">
              <a:spcBef>
                <a:spcPct val="20000"/>
              </a:spcBef>
              <a:buSzPct val="60000"/>
              <a:buFont typeface="Wingdings" pitchFamily="2" charset="2"/>
              <a:buChar char=""/>
              <a:defRPr sz="1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965960" indent="-256032">
              <a:spcBef>
                <a:spcPct val="20000"/>
              </a:spcBef>
              <a:buSzPct val="60000"/>
              <a:buFont typeface="Wingdings" pitchFamily="2" charset="2"/>
              <a:buChar char="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6pPr>
            <a:lvl7pPr marL="2240280" indent="-256032">
              <a:spcBef>
                <a:spcPct val="20000"/>
              </a:spcBef>
              <a:buSzPct val="60000"/>
              <a:buFont typeface="Wingdings" pitchFamily="2" charset="2"/>
              <a:buChar char="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7pPr>
            <a:lvl8pPr marL="2514600" indent="-256032">
              <a:spcBef>
                <a:spcPct val="20000"/>
              </a:spcBef>
              <a:buSzPct val="60000"/>
              <a:buFont typeface="Wingdings" pitchFamily="2" charset="2"/>
              <a:buChar char="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8pPr>
            <a:lvl9pPr marL="2834640" indent="-256032">
              <a:spcBef>
                <a:spcPct val="20000"/>
              </a:spcBef>
              <a:buSzPct val="60000"/>
              <a:buFont typeface="Wingdings" pitchFamily="2" charset="2"/>
              <a:buChar char="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9pPr>
          </a:lstStyle>
          <a:p>
            <a:r>
              <a:rPr lang="en-GB" sz="3600" dirty="0"/>
              <a:t>Ethics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121598" y="3889106"/>
            <a:ext cx="3036212" cy="1048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18288" indent="0" algn="ctr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None/>
              <a:defRPr sz="6600" b="1">
                <a:effectLst/>
                <a:latin typeface="Avenir Book"/>
                <a:cs typeface="Avenir Book"/>
              </a:defRPr>
            </a:lvl1pPr>
            <a:lvl2pPr marL="640080" indent="-256032">
              <a:spcBef>
                <a:spcPct val="20000"/>
              </a:spcBef>
              <a:buSzPct val="60000"/>
              <a:buFont typeface="Wingdings" pitchFamily="2" charset="2"/>
              <a:buChar char=""/>
              <a:defRPr sz="1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005840" indent="-256032">
              <a:spcBef>
                <a:spcPct val="20000"/>
              </a:spcBef>
              <a:buSzPct val="60000"/>
              <a:buFont typeface="Wingdings" pitchFamily="2" charset="2"/>
              <a:buChar char=""/>
              <a:defRPr sz="17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indent="-256032">
              <a:spcBef>
                <a:spcPct val="20000"/>
              </a:spcBef>
              <a:buSzPct val="60000"/>
              <a:buFont typeface="Wingdings" pitchFamily="2" charset="2"/>
              <a:buChar char=""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645920" indent="-256032">
              <a:spcBef>
                <a:spcPct val="20000"/>
              </a:spcBef>
              <a:buSzPct val="60000"/>
              <a:buFont typeface="Wingdings" pitchFamily="2" charset="2"/>
              <a:buChar char=""/>
              <a:defRPr sz="1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965960" indent="-256032">
              <a:spcBef>
                <a:spcPct val="20000"/>
              </a:spcBef>
              <a:buSzPct val="60000"/>
              <a:buFont typeface="Wingdings" pitchFamily="2" charset="2"/>
              <a:buChar char="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6pPr>
            <a:lvl7pPr marL="2240280" indent="-256032">
              <a:spcBef>
                <a:spcPct val="20000"/>
              </a:spcBef>
              <a:buSzPct val="60000"/>
              <a:buFont typeface="Wingdings" pitchFamily="2" charset="2"/>
              <a:buChar char="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7pPr>
            <a:lvl8pPr marL="2514600" indent="-256032">
              <a:spcBef>
                <a:spcPct val="20000"/>
              </a:spcBef>
              <a:buSzPct val="60000"/>
              <a:buFont typeface="Wingdings" pitchFamily="2" charset="2"/>
              <a:buChar char="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8pPr>
            <a:lvl9pPr marL="2834640" indent="-256032">
              <a:spcBef>
                <a:spcPct val="20000"/>
              </a:spcBef>
              <a:buSzPct val="60000"/>
              <a:buFont typeface="Wingdings" pitchFamily="2" charset="2"/>
              <a:buChar char=""/>
              <a:defRPr sz="140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</a:defRPr>
            </a:lvl9pPr>
          </a:lstStyle>
          <a:p>
            <a:r>
              <a:rPr lang="en-GB" dirty="0"/>
              <a:t>Law</a:t>
            </a:r>
          </a:p>
        </p:txBody>
      </p:sp>
    </p:spTree>
    <p:extLst>
      <p:ext uri="{BB962C8B-B14F-4D97-AF65-F5344CB8AC3E}">
        <p14:creationId xmlns:p14="http://schemas.microsoft.com/office/powerpoint/2010/main" val="379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971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400" dirty="0" smtClean="0">
                <a:effectLst/>
                <a:latin typeface="Avenir Heavy"/>
                <a:cs typeface="Avenir Heavy"/>
              </a:rPr>
              <a:t>Law</a:t>
            </a:r>
            <a:endParaRPr lang="en-GB" sz="4400" dirty="0">
              <a:effectLst/>
              <a:latin typeface="Avenir Heavy"/>
              <a:cs typeface="Avenir Heavy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437274"/>
              </p:ext>
            </p:extLst>
          </p:nvPr>
        </p:nvGraphicFramePr>
        <p:xfrm>
          <a:off x="307899" y="1654448"/>
          <a:ext cx="8492920" cy="3387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6460"/>
                <a:gridCol w="4246460"/>
              </a:tblGrid>
              <a:tr h="6638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venir Book"/>
                          <a:cs typeface="Avenir Book"/>
                        </a:rPr>
                        <a:t>Law</a:t>
                      </a:r>
                      <a:endParaRPr lang="en-US" sz="28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venir Book"/>
                          <a:cs typeface="Avenir Book"/>
                        </a:rPr>
                        <a:t>Ethics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</a:tr>
              <a:tr h="4751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“Must”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“Should”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</a:tr>
              <a:tr h="4751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Minimum standard</a:t>
                      </a:r>
                      <a:r>
                        <a:rPr lang="en-US" sz="2400" baseline="0" dirty="0" smtClean="0">
                          <a:latin typeface="Avenir Book"/>
                          <a:cs typeface="Avenir Book"/>
                        </a:rPr>
                        <a:t> of </a:t>
                      </a:r>
                      <a:r>
                        <a:rPr lang="en-US" sz="2400" baseline="0" dirty="0" err="1" smtClean="0">
                          <a:latin typeface="Avenir Book"/>
                          <a:cs typeface="Avenir Book"/>
                        </a:rPr>
                        <a:t>behaviour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Ideal or aspirational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</a:tr>
              <a:tr h="4751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Defined by government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Defined</a:t>
                      </a:r>
                      <a:r>
                        <a:rPr lang="en-US" sz="2400" baseline="0" dirty="0" smtClean="0">
                          <a:latin typeface="Avenir Book"/>
                          <a:cs typeface="Avenir Book"/>
                        </a:rPr>
                        <a:t> by the community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</a:tr>
              <a:tr h="4751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Formal rules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Informal guidelines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</a:tr>
              <a:tr h="4751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Coercive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venir Book"/>
                          <a:cs typeface="Avenir Book"/>
                        </a:rPr>
                        <a:t>Non-coercive</a:t>
                      </a:r>
                      <a:endParaRPr lang="en-US" sz="2400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84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971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400" dirty="0" smtClean="0">
                <a:effectLst/>
                <a:latin typeface="Avenir Heavy"/>
                <a:cs typeface="Avenir Heavy"/>
              </a:rPr>
              <a:t>Ethics </a:t>
            </a:r>
            <a:r>
              <a:rPr lang="en-GB" sz="4400" dirty="0" err="1" smtClean="0">
                <a:effectLst/>
                <a:latin typeface="Avenir Heavy"/>
                <a:cs typeface="Avenir Heavy"/>
              </a:rPr>
              <a:t>vs</a:t>
            </a:r>
            <a:r>
              <a:rPr lang="en-GB" sz="4400" dirty="0" smtClean="0">
                <a:effectLst/>
                <a:latin typeface="Avenir Heavy"/>
                <a:cs typeface="Avenir Heavy"/>
              </a:rPr>
              <a:t> law: bot ethics</a:t>
            </a:r>
            <a:endParaRPr lang="en-GB" sz="44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0" y="3932170"/>
            <a:ext cx="9144000" cy="1470215"/>
          </a:xfrm>
        </p:spPr>
        <p:txBody>
          <a:bodyPr anchor="t">
            <a:noAutofit/>
          </a:bodyPr>
          <a:lstStyle/>
          <a:p>
            <a:pPr marL="384048" lvl="1" indent="0">
              <a:buNone/>
            </a:pPr>
            <a:r>
              <a:rPr lang="en-GB" sz="2400" dirty="0">
                <a:effectLst/>
                <a:latin typeface="Avenir Book"/>
                <a:cs typeface="Avenir Book"/>
              </a:rPr>
              <a:t>Items purchased </a:t>
            </a:r>
            <a:r>
              <a:rPr lang="en-GB" sz="2400" dirty="0" smtClean="0">
                <a:effectLst/>
                <a:latin typeface="Avenir Book"/>
                <a:cs typeface="Avenir Book"/>
              </a:rPr>
              <a:t>by </a:t>
            </a:r>
            <a:r>
              <a:rPr lang="en-GB" sz="2400" dirty="0">
                <a:effectLst/>
                <a:latin typeface="Avenir Book"/>
                <a:cs typeface="Avenir Book"/>
              </a:rPr>
              <a:t>an automated computer program designed as an online shopping system that would make random purchases on the deep Web. </a:t>
            </a:r>
            <a:endParaRPr lang="en-GB" sz="2400" dirty="0">
              <a:effectLst/>
              <a:latin typeface="Avenir Book"/>
              <a:cs typeface="Avenir Book"/>
            </a:endParaRPr>
          </a:p>
        </p:txBody>
      </p:sp>
      <p:pic>
        <p:nvPicPr>
          <p:cNvPr id="2" name="Picture 1" descr="uf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3" y="1168559"/>
            <a:ext cx="4129254" cy="2763611"/>
          </a:xfrm>
          <a:prstGeom prst="rect">
            <a:avLst/>
          </a:prstGeom>
        </p:spPr>
      </p:pic>
      <p:pic>
        <p:nvPicPr>
          <p:cNvPr id="3" name="Picture 2" descr="uf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20" y="1168559"/>
            <a:ext cx="4113188" cy="27636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692" y="5744308"/>
            <a:ext cx="8362461" cy="827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8288" algn="r">
              <a:spcBef>
                <a:spcPct val="20000"/>
              </a:spcBef>
              <a:buSzPct val="60000"/>
            </a:pPr>
            <a:r>
              <a:rPr lang="en-US" sz="1600" dirty="0" smtClean="0">
                <a:latin typeface="Avenir Book"/>
                <a:cs typeface="Avenir Book"/>
              </a:rPr>
              <a:t>Carolina </a:t>
            </a:r>
            <a:r>
              <a:rPr lang="en-US" sz="1600" dirty="0" err="1">
                <a:latin typeface="Avenir Book"/>
                <a:cs typeface="Avenir Book"/>
              </a:rPr>
              <a:t>Alves</a:t>
            </a:r>
            <a:r>
              <a:rPr lang="en-US" sz="1600" dirty="0">
                <a:latin typeface="Avenir Book"/>
                <a:cs typeface="Avenir Book"/>
              </a:rPr>
              <a:t> de Lima </a:t>
            </a:r>
            <a:r>
              <a:rPr lang="en-US" sz="1600" dirty="0" err="1">
                <a:latin typeface="Avenir Book"/>
                <a:cs typeface="Avenir Book"/>
              </a:rPr>
              <a:t>Salge</a:t>
            </a:r>
            <a:r>
              <a:rPr lang="en-US" sz="1600" dirty="0">
                <a:latin typeface="Avenir Book"/>
                <a:cs typeface="Avenir Book"/>
              </a:rPr>
              <a:t>, Nicholas </a:t>
            </a:r>
            <a:r>
              <a:rPr lang="en-US" sz="1600" dirty="0" err="1">
                <a:latin typeface="Avenir Book"/>
                <a:cs typeface="Avenir Book"/>
              </a:rPr>
              <a:t>Berente</a:t>
            </a:r>
            <a:r>
              <a:rPr lang="en-US" sz="1600" dirty="0">
                <a:latin typeface="Avenir Book"/>
                <a:cs typeface="Avenir Book"/>
              </a:rPr>
              <a:t> </a:t>
            </a:r>
            <a:endParaRPr lang="en-US" sz="1600" dirty="0" smtClean="0">
              <a:latin typeface="Avenir Book"/>
              <a:cs typeface="Avenir Book"/>
            </a:endParaRPr>
          </a:p>
          <a:p>
            <a:pPr marL="18288" algn="r">
              <a:spcBef>
                <a:spcPct val="20000"/>
              </a:spcBef>
              <a:buSzPct val="60000"/>
            </a:pPr>
            <a:r>
              <a:rPr lang="en-US" sz="1600" dirty="0" smtClean="0">
                <a:latin typeface="Avenir Book"/>
                <a:cs typeface="Avenir Book"/>
              </a:rPr>
              <a:t>Communications </a:t>
            </a:r>
            <a:r>
              <a:rPr lang="en-US" sz="1600" dirty="0">
                <a:latin typeface="Avenir Book"/>
                <a:cs typeface="Avenir Book"/>
              </a:rPr>
              <a:t>of the ACM, Vol. </a:t>
            </a:r>
            <a:r>
              <a:rPr lang="en-US" sz="1600" dirty="0">
                <a:latin typeface="Avenir Book"/>
                <a:cs typeface="Avenir Book"/>
              </a:rPr>
              <a:t>60 No. 9, Pages 29-31</a:t>
            </a:r>
          </a:p>
          <a:p>
            <a:pPr marL="18288" algn="r">
              <a:spcBef>
                <a:spcPct val="20000"/>
              </a:spcBef>
              <a:buSzPct val="60000"/>
            </a:pPr>
            <a:r>
              <a:rPr lang="en-US" sz="1600" dirty="0" smtClean="0">
                <a:latin typeface="Avenir Book"/>
                <a:cs typeface="Avenir Book"/>
              </a:rPr>
              <a:t>DOI:</a:t>
            </a:r>
            <a:r>
              <a:rPr lang="en-US" sz="1600" dirty="0">
                <a:latin typeface="Avenir Book"/>
                <a:cs typeface="Avenir Book"/>
              </a:rPr>
              <a:t> </a:t>
            </a:r>
            <a:r>
              <a:rPr lang="en-US" sz="1600" dirty="0" smtClean="0">
                <a:latin typeface="Avenir Book"/>
                <a:cs typeface="Avenir Book"/>
              </a:rPr>
              <a:t>10.1145</a:t>
            </a:r>
            <a:r>
              <a:rPr lang="en-US" sz="1600" dirty="0">
                <a:latin typeface="Avenir Book"/>
                <a:cs typeface="Avenir Book"/>
              </a:rPr>
              <a:t>/3126492</a:t>
            </a:r>
          </a:p>
        </p:txBody>
      </p:sp>
    </p:spTree>
    <p:extLst>
      <p:ext uri="{BB962C8B-B14F-4D97-AF65-F5344CB8AC3E}">
        <p14:creationId xmlns:p14="http://schemas.microsoft.com/office/powerpoint/2010/main" val="254505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1035538" y="1615196"/>
            <a:ext cx="6945924" cy="1745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 algn="ctr"/>
            <a:r>
              <a:rPr lang="en-GB" sz="4800" dirty="0" smtClean="0">
                <a:effectLst/>
                <a:latin typeface="Avenir Heavy"/>
                <a:cs typeface="Avenir Heavy"/>
              </a:rPr>
              <a:t>Ethics and professional issues</a:t>
            </a:r>
            <a:endParaRPr lang="en-GB" sz="4800" dirty="0">
              <a:effectLst/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16427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971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400" dirty="0">
                <a:effectLst/>
                <a:latin typeface="Avenir Heavy"/>
                <a:cs typeface="Avenir Heavy"/>
              </a:rPr>
              <a:t>Software </a:t>
            </a:r>
            <a:r>
              <a:rPr lang="en-GB" sz="4400" dirty="0" smtClean="0">
                <a:effectLst/>
                <a:latin typeface="Avenir Heavy"/>
                <a:cs typeface="Avenir Heavy"/>
              </a:rPr>
              <a:t>malfunction</a:t>
            </a:r>
            <a:endParaRPr lang="en-GB" sz="4400" dirty="0">
              <a:effectLst/>
              <a:latin typeface="Avenir Heavy"/>
              <a:cs typeface="Avenir Heavy"/>
            </a:endParaRPr>
          </a:p>
        </p:txBody>
      </p:sp>
      <p:pic>
        <p:nvPicPr>
          <p:cNvPr id="2" name="Picture 1" descr="Mars_Climate_Orbiter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54" y="994809"/>
            <a:ext cx="2276794" cy="2071007"/>
          </a:xfrm>
          <a:prstGeom prst="rect">
            <a:avLst/>
          </a:prstGeom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0" y="1308344"/>
            <a:ext cx="6713253" cy="5549656"/>
          </a:xfrm>
        </p:spPr>
        <p:txBody>
          <a:bodyPr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sz="3600" dirty="0">
                <a:effectLst/>
                <a:latin typeface="Avenir Book"/>
                <a:cs typeface="Avenir Book"/>
              </a:rPr>
              <a:t>In 1999, communication with 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the </a:t>
            </a:r>
            <a:r>
              <a:rPr lang="en-GB" sz="3600" dirty="0">
                <a:effectLst/>
                <a:latin typeface="Avenir Book"/>
                <a:cs typeface="Avenir Book"/>
              </a:rPr>
              <a:t>Mars Climate Orbiter was 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lost due to a software problem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A contractor company developed the software that </a:t>
            </a:r>
            <a:r>
              <a:rPr lang="en-GB" sz="3600" dirty="0">
                <a:effectLst/>
                <a:latin typeface="Avenir Book"/>
                <a:cs typeface="Avenir Book"/>
              </a:rPr>
              <a:t>computed 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the </a:t>
            </a:r>
            <a:r>
              <a:rPr lang="en-GB" sz="3600" dirty="0">
                <a:effectLst/>
                <a:latin typeface="Avenir Book"/>
                <a:cs typeface="Avenir Book"/>
              </a:rPr>
              <a:t>i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mpulse of the engine in pounds/sec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The NASA works with metric system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713253" y="968408"/>
            <a:ext cx="2289623" cy="500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None/>
            </a:pPr>
            <a:r>
              <a:rPr lang="en-GB" sz="2400" dirty="0" smtClean="0">
                <a:effectLst/>
                <a:latin typeface="Avenir Book"/>
                <a:cs typeface="Avenir Book"/>
              </a:rPr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21627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pic>
        <p:nvPicPr>
          <p:cNvPr id="3" name="Picture 2" descr="Untitled1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6" y="1655681"/>
            <a:ext cx="6812296" cy="1467429"/>
          </a:xfrm>
          <a:prstGeom prst="rect">
            <a:avLst/>
          </a:prstGeom>
        </p:spPr>
      </p:pic>
      <p:pic>
        <p:nvPicPr>
          <p:cNvPr id="5" name="Picture 4" descr="Untitled10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75" b="25177"/>
          <a:stretch/>
        </p:blipFill>
        <p:spPr>
          <a:xfrm>
            <a:off x="384876" y="1118786"/>
            <a:ext cx="1449697" cy="536895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333559" y="3135858"/>
            <a:ext cx="8810441" cy="3034258"/>
          </a:xfrm>
        </p:spPr>
        <p:txBody>
          <a:bodyPr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Protocol flaw between the EHR of the nurses and doctors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No category for </a:t>
            </a:r>
            <a:r>
              <a:rPr lang="en-GB" sz="3600" dirty="0">
                <a:effectLst/>
                <a:latin typeface="Avenir Book"/>
                <a:cs typeface="Avenir Book"/>
              </a:rPr>
              <a:t>Ebola 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in the International Classification of Disease </a:t>
            </a:r>
            <a:r>
              <a:rPr lang="en-GB" sz="3600" smtClean="0">
                <a:effectLst/>
                <a:latin typeface="Avenir Book"/>
                <a:cs typeface="Avenir Book"/>
              </a:rPr>
              <a:t>(ICD-9)</a:t>
            </a:r>
            <a:endParaRPr lang="en-GB" sz="3600" dirty="0" smtClean="0">
              <a:effectLst/>
              <a:latin typeface="Avenir Book"/>
              <a:cs typeface="Avenir Book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0" y="22812"/>
            <a:ext cx="9144000" cy="971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400" dirty="0" smtClean="0">
                <a:effectLst/>
                <a:latin typeface="Avenir Heavy"/>
                <a:cs typeface="Avenir Heavy"/>
              </a:rPr>
              <a:t>Human error?</a:t>
            </a:r>
            <a:endParaRPr lang="en-GB" sz="4400" dirty="0">
              <a:effectLst/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400150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Schedule: contact hours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54000" y="1180147"/>
            <a:ext cx="8889999" cy="5677853"/>
          </a:xfrm>
        </p:spPr>
        <p:txBody>
          <a:bodyPr anchor="t">
            <a:normAutofit/>
          </a:bodyPr>
          <a:lstStyle/>
          <a:p>
            <a:pPr marL="0" lvl="1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Today:</a:t>
            </a:r>
          </a:p>
          <a:p>
            <a:pPr marL="384048" lvl="1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	</a:t>
            </a:r>
            <a:r>
              <a:rPr lang="en-GB" sz="3000" u="sng" dirty="0" smtClean="0">
                <a:effectLst/>
                <a:latin typeface="Avenir Book"/>
                <a:cs typeface="Avenir Book"/>
              </a:rPr>
              <a:t>Part 1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. Introduction to research ethics. 45 min </a:t>
            </a:r>
          </a:p>
          <a:p>
            <a:pPr marL="384048" lvl="1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	</a:t>
            </a:r>
            <a:r>
              <a:rPr lang="en-GB" sz="3000" u="sng" dirty="0" smtClean="0">
                <a:effectLst/>
                <a:latin typeface="Avenir Book"/>
                <a:cs typeface="Avenir Book"/>
              </a:rPr>
              <a:t>Part 2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. Introduction to the U. of Manchester 	Ethics application process. 30 min</a:t>
            </a:r>
          </a:p>
          <a:p>
            <a:pPr marL="384048" lvl="1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	</a:t>
            </a:r>
            <a:r>
              <a:rPr lang="en-GB" sz="3000" u="sng" dirty="0" smtClean="0">
                <a:effectLst/>
                <a:latin typeface="Avenir Book"/>
                <a:cs typeface="Avenir Book"/>
              </a:rPr>
              <a:t>Part 3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. Groups start discussing ethical issues 	in the given scenarios. 35 min</a:t>
            </a:r>
          </a:p>
          <a:p>
            <a:pPr marL="18288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Next week:</a:t>
            </a:r>
          </a:p>
          <a:p>
            <a:pPr marL="18288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	</a:t>
            </a:r>
            <a:r>
              <a:rPr lang="en-GB" sz="3000" u="sng" dirty="0" smtClean="0">
                <a:effectLst/>
                <a:latin typeface="Avenir Book"/>
                <a:cs typeface="Avenir Book"/>
              </a:rPr>
              <a:t>Part 4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. Groups report 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back. 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33421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752231" y="1615196"/>
            <a:ext cx="7541845" cy="1745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 algn="ctr"/>
            <a:r>
              <a:rPr lang="en-GB" sz="4800" dirty="0" smtClean="0">
                <a:effectLst/>
                <a:latin typeface="Avenir Heavy"/>
                <a:cs typeface="Avenir Heavy"/>
              </a:rPr>
              <a:t>Illustrating ethical principles in CS research</a:t>
            </a:r>
            <a:endParaRPr lang="en-GB" sz="4800" dirty="0">
              <a:effectLst/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282524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Ethical principles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0" y="1180147"/>
            <a:ext cx="9143999" cy="5677853"/>
          </a:xfrm>
        </p:spPr>
        <p:txBody>
          <a:bodyPr anchor="t"/>
          <a:lstStyle/>
          <a:p>
            <a:pPr marL="18288" indent="0" algn="ctr">
              <a:buNone/>
            </a:pPr>
            <a:r>
              <a:rPr lang="en-GB" sz="4000" i="1" dirty="0" smtClean="0">
                <a:effectLst/>
                <a:latin typeface="Avenir Book"/>
                <a:cs typeface="Avenir Book"/>
              </a:rPr>
              <a:t>Attempts to </a:t>
            </a:r>
            <a:r>
              <a:rPr lang="en-GB" sz="4000" b="1" i="1" dirty="0" err="1" smtClean="0">
                <a:effectLst/>
                <a:latin typeface="Avenir Book"/>
                <a:cs typeface="Avenir Book"/>
              </a:rPr>
              <a:t>operationalise</a:t>
            </a:r>
            <a:r>
              <a:rPr lang="en-GB" sz="4000" i="1" dirty="0" smtClean="0">
                <a:effectLst/>
                <a:latin typeface="Avenir Book"/>
                <a:cs typeface="Avenir Book"/>
              </a:rPr>
              <a:t> </a:t>
            </a:r>
            <a:r>
              <a:rPr lang="en-GB" sz="4000" i="1" dirty="0">
                <a:effectLst/>
                <a:latin typeface="Avenir Book"/>
                <a:cs typeface="Avenir Book"/>
              </a:rPr>
              <a:t>and critically </a:t>
            </a:r>
            <a:r>
              <a:rPr lang="en-GB" sz="4000" b="1" i="1" dirty="0">
                <a:effectLst/>
                <a:latin typeface="Avenir Book"/>
                <a:cs typeface="Avenir Book"/>
              </a:rPr>
              <a:t>examine</a:t>
            </a:r>
            <a:r>
              <a:rPr lang="en-GB" sz="4000" i="1" dirty="0">
                <a:effectLst/>
                <a:latin typeface="Avenir Book"/>
                <a:cs typeface="Avenir Book"/>
              </a:rPr>
              <a:t> </a:t>
            </a:r>
            <a:r>
              <a:rPr lang="en-GB" sz="4000" i="1" dirty="0" smtClean="0">
                <a:effectLst/>
                <a:latin typeface="Avenir Book"/>
                <a:cs typeface="Avenir Book"/>
              </a:rPr>
              <a:t>the moral that guides human conduct</a:t>
            </a:r>
          </a:p>
          <a:p>
            <a:pPr>
              <a:spcBef>
                <a:spcPts val="3024"/>
              </a:spcBef>
              <a:buFont typeface="Wingdings" charset="2"/>
              <a:buChar char="§"/>
            </a:pPr>
            <a:r>
              <a:rPr lang="en-GB" sz="4000" dirty="0" smtClean="0">
                <a:effectLst/>
                <a:latin typeface="Avenir Book"/>
                <a:cs typeface="Avenir Book"/>
              </a:rPr>
              <a:t>Respect for autonomy</a:t>
            </a:r>
          </a:p>
          <a:p>
            <a:pPr>
              <a:buFont typeface="Wingdings" charset="2"/>
              <a:buChar char="§"/>
            </a:pPr>
            <a:r>
              <a:rPr lang="en-GB" sz="4000" dirty="0" smtClean="0">
                <a:effectLst/>
                <a:latin typeface="Avenir Book"/>
                <a:cs typeface="Avenir Book"/>
              </a:rPr>
              <a:t>Beneficence</a:t>
            </a:r>
          </a:p>
          <a:p>
            <a:pPr>
              <a:buFont typeface="Wingdings" charset="2"/>
              <a:buChar char="§"/>
            </a:pPr>
            <a:r>
              <a:rPr lang="en-GB" sz="4000" dirty="0" smtClean="0">
                <a:effectLst/>
                <a:latin typeface="Avenir Book"/>
                <a:cs typeface="Avenir Book"/>
              </a:rPr>
              <a:t>Non-maleficence</a:t>
            </a:r>
          </a:p>
          <a:p>
            <a:pPr>
              <a:buFont typeface="Wingdings" charset="2"/>
              <a:buChar char="§"/>
            </a:pPr>
            <a:r>
              <a:rPr lang="en-GB" sz="4000" dirty="0" smtClean="0">
                <a:effectLst/>
                <a:latin typeface="Avenir Book"/>
                <a:cs typeface="Avenir Book"/>
              </a:rPr>
              <a:t>Justice</a:t>
            </a:r>
            <a:endParaRPr lang="en-GB" sz="3600" dirty="0" smtClean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122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32154" y="1308344"/>
            <a:ext cx="8811846" cy="5549656"/>
          </a:xfrm>
        </p:spPr>
        <p:txBody>
          <a:bodyPr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Involvement of participants in studies or experiments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Ethnography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Interviews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Focus groups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A/B testing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Informed consent is key </a:t>
            </a:r>
            <a:r>
              <a:rPr lang="en-GB" sz="3600" b="1" dirty="0" smtClean="0">
                <a:effectLst/>
                <a:latin typeface="Avenir Book"/>
                <a:cs typeface="Avenir Book"/>
              </a:rPr>
              <a:t>but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...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Might interfere with the study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Inconvenient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>
                <a:effectLst/>
                <a:latin typeface="Avenir Book"/>
                <a:cs typeface="Avenir Book"/>
              </a:rPr>
              <a:t>Ethical </a:t>
            </a:r>
            <a:r>
              <a:rPr lang="en-GB" sz="2000" dirty="0" smtClean="0">
                <a:effectLst/>
                <a:latin typeface="Avenir Book"/>
                <a:cs typeface="Avenir Book"/>
              </a:rPr>
              <a:t>principles in Computer Science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Respect for autonomy</a:t>
            </a:r>
          </a:p>
        </p:txBody>
      </p:sp>
    </p:spTree>
    <p:extLst>
      <p:ext uri="{BB962C8B-B14F-4D97-AF65-F5344CB8AC3E}">
        <p14:creationId xmlns:p14="http://schemas.microsoft.com/office/powerpoint/2010/main" val="228785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7488936" cy="971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The Facebook experiment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pic>
        <p:nvPicPr>
          <p:cNvPr id="4" name="Picture 3" descr="PNAS-2014-Kramer-8788-90.pdf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3" y="1438219"/>
            <a:ext cx="8098522" cy="1083956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439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pic>
        <p:nvPicPr>
          <p:cNvPr id="2" name="Picture 1" descr="Untitl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6" y="1692175"/>
            <a:ext cx="6863612" cy="1071324"/>
          </a:xfrm>
          <a:prstGeom prst="rect">
            <a:avLst/>
          </a:prstGeom>
        </p:spPr>
      </p:pic>
      <p:pic>
        <p:nvPicPr>
          <p:cNvPr id="3" name="Picture 2" descr="Untitled1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4" r="7691"/>
          <a:stretch/>
        </p:blipFill>
        <p:spPr>
          <a:xfrm>
            <a:off x="230926" y="1146075"/>
            <a:ext cx="2476032" cy="546100"/>
          </a:xfrm>
          <a:prstGeom prst="rect">
            <a:avLst/>
          </a:prstGeom>
        </p:spPr>
      </p:pic>
      <p:pic>
        <p:nvPicPr>
          <p:cNvPr id="5" name="Picture 4" descr="Untitled2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55" y="3594477"/>
            <a:ext cx="6863612" cy="873378"/>
          </a:xfrm>
          <a:prstGeom prst="rect">
            <a:avLst/>
          </a:prstGeom>
        </p:spPr>
      </p:pic>
      <p:pic>
        <p:nvPicPr>
          <p:cNvPr id="7" name="Picture 6" descr="Untitled3.tif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13"/>
          <a:stretch/>
        </p:blipFill>
        <p:spPr>
          <a:xfrm>
            <a:off x="2087955" y="2987125"/>
            <a:ext cx="2476032" cy="607352"/>
          </a:xfrm>
          <a:prstGeom prst="rect">
            <a:avLst/>
          </a:prstGeom>
        </p:spPr>
      </p:pic>
      <p:pic>
        <p:nvPicPr>
          <p:cNvPr id="9" name="Picture 8" descr="Untitled4.tif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2"/>
          <a:stretch/>
        </p:blipFill>
        <p:spPr>
          <a:xfrm>
            <a:off x="141122" y="4754700"/>
            <a:ext cx="5373813" cy="1864394"/>
          </a:xfrm>
          <a:prstGeom prst="rect">
            <a:avLst/>
          </a:prstGeom>
        </p:spPr>
      </p:pic>
      <p:pic>
        <p:nvPicPr>
          <p:cNvPr id="10" name="Picture 9" descr="Untitled5.tif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72" r="9048"/>
          <a:stretch/>
        </p:blipFill>
        <p:spPr>
          <a:xfrm>
            <a:off x="141122" y="4234867"/>
            <a:ext cx="1709550" cy="619977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0" y="22812"/>
            <a:ext cx="7488936" cy="971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The Facebook experiment</a:t>
            </a:r>
          </a:p>
          <a:p>
            <a:pPr marL="274638"/>
            <a:r>
              <a:rPr lang="en-GB" sz="2000" dirty="0">
                <a:effectLst/>
                <a:latin typeface="Avenir Book"/>
                <a:cs typeface="Avenir Book"/>
              </a:rPr>
              <a:t>Respect for </a:t>
            </a:r>
            <a:r>
              <a:rPr lang="en-GB" sz="2000" dirty="0" smtClean="0">
                <a:effectLst/>
                <a:latin typeface="Avenir Book"/>
                <a:cs typeface="Avenir Book"/>
              </a:rPr>
              <a:t>autonomy</a:t>
            </a:r>
            <a:endParaRPr lang="en-GB" sz="2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3662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pic>
        <p:nvPicPr>
          <p:cNvPr id="15" name="Picture 14" descr="Untitled13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9" r="6560" b="1"/>
          <a:stretch/>
        </p:blipFill>
        <p:spPr>
          <a:xfrm>
            <a:off x="449022" y="1616289"/>
            <a:ext cx="8544236" cy="27655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6388" y="1246957"/>
            <a:ext cx="579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https://www.facebook.com/legal/terms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0" y="22812"/>
            <a:ext cx="7488936" cy="971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The Facebook experiment</a:t>
            </a:r>
          </a:p>
          <a:p>
            <a:pPr marL="274638"/>
            <a:r>
              <a:rPr lang="en-GB" sz="2000" dirty="0">
                <a:effectLst/>
                <a:latin typeface="Avenir Book"/>
                <a:cs typeface="Avenir Book"/>
              </a:rPr>
              <a:t>Respect for </a:t>
            </a:r>
            <a:r>
              <a:rPr lang="en-GB" sz="2000" dirty="0" smtClean="0">
                <a:effectLst/>
                <a:latin typeface="Avenir Book"/>
                <a:cs typeface="Avenir Book"/>
              </a:rPr>
              <a:t>autonomy</a:t>
            </a:r>
            <a:endParaRPr lang="en-GB" sz="2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803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pic>
        <p:nvPicPr>
          <p:cNvPr id="2" name="Picture 1" descr="Untitled6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4" y="1580265"/>
            <a:ext cx="5837278" cy="1216464"/>
          </a:xfrm>
          <a:prstGeom prst="rect">
            <a:avLst/>
          </a:prstGeom>
        </p:spPr>
      </p:pic>
      <p:pic>
        <p:nvPicPr>
          <p:cNvPr id="3" name="Picture 2" descr="Untitled7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t="22029" r="13587" b="23583"/>
          <a:stretch/>
        </p:blipFill>
        <p:spPr>
          <a:xfrm>
            <a:off x="410534" y="1131295"/>
            <a:ext cx="1744769" cy="448970"/>
          </a:xfrm>
          <a:prstGeom prst="rect">
            <a:avLst/>
          </a:prstGeom>
        </p:spPr>
      </p:pic>
      <p:pic>
        <p:nvPicPr>
          <p:cNvPr id="5" name="Picture 4" descr="Untitled8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4" y="2924711"/>
            <a:ext cx="7453755" cy="3825821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0" y="22812"/>
            <a:ext cx="7488936" cy="971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The Facebook experiment</a:t>
            </a:r>
          </a:p>
          <a:p>
            <a:pPr marL="274638"/>
            <a:r>
              <a:rPr lang="en-GB" sz="2000" dirty="0">
                <a:effectLst/>
                <a:latin typeface="Avenir Book"/>
                <a:cs typeface="Avenir Book"/>
              </a:rPr>
              <a:t>Respect for </a:t>
            </a:r>
            <a:r>
              <a:rPr lang="en-GB" sz="2000" dirty="0" smtClean="0">
                <a:effectLst/>
                <a:latin typeface="Avenir Book"/>
                <a:cs typeface="Avenir Book"/>
              </a:rPr>
              <a:t>autonomy</a:t>
            </a:r>
            <a:endParaRPr lang="en-GB" sz="2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12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pic>
        <p:nvPicPr>
          <p:cNvPr id="2" name="Picture 1" descr="journal.pone.009031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4" y="1397944"/>
            <a:ext cx="7964314" cy="1029374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22812"/>
            <a:ext cx="7488936" cy="971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The Facebook experiment</a:t>
            </a:r>
          </a:p>
          <a:p>
            <a:pPr marL="274638"/>
            <a:r>
              <a:rPr lang="en-GB" sz="2000" dirty="0">
                <a:effectLst/>
                <a:latin typeface="Avenir Book"/>
                <a:cs typeface="Avenir Book"/>
              </a:rPr>
              <a:t>Respect for </a:t>
            </a:r>
            <a:r>
              <a:rPr lang="en-GB" sz="2000" dirty="0" smtClean="0">
                <a:effectLst/>
                <a:latin typeface="Avenir Book"/>
                <a:cs typeface="Avenir Book"/>
              </a:rPr>
              <a:t>autonomy</a:t>
            </a:r>
            <a:endParaRPr lang="en-GB" sz="2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7926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>
                <a:effectLst/>
                <a:latin typeface="Avenir Book"/>
                <a:cs typeface="Avenir Book"/>
              </a:rPr>
              <a:t>Ethical principles in Computer Science</a:t>
            </a: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Respect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for autonomy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41922" y="1308344"/>
            <a:ext cx="8802077" cy="5549656"/>
          </a:xfrm>
        </p:spPr>
        <p:txBody>
          <a:bodyPr anchor="t"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How to identify individuals?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How many? Why?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Inclusion criteria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Exclusion criteria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Protect vulnerable individuals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Consent</a:t>
            </a:r>
            <a:r>
              <a:rPr lang="en-GB" sz="3600" dirty="0">
                <a:effectLst/>
                <a:latin typeface="Avenir Book"/>
                <a:cs typeface="Avenir Book"/>
              </a:rPr>
              <a:t>, consent, consent!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How to give consent?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When to give consent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? 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W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hen to stop consent?</a:t>
            </a:r>
            <a:endParaRPr lang="en-GB" sz="3200" dirty="0" smtClean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422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>
                <a:effectLst/>
                <a:latin typeface="Avenir Book"/>
                <a:cs typeface="Avenir Book"/>
              </a:rPr>
              <a:t>Ethical principles in Computer Science</a:t>
            </a: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Respect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for autonomy</a:t>
            </a:r>
          </a:p>
        </p:txBody>
      </p:sp>
      <p:pic>
        <p:nvPicPr>
          <p:cNvPr id="3" name="Picture 2" descr="media.php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3" y="2048242"/>
            <a:ext cx="4381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Schedule: self-study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54000" y="1180147"/>
            <a:ext cx="8889999" cy="5677853"/>
          </a:xfrm>
        </p:spPr>
        <p:txBody>
          <a:bodyPr anchor="t">
            <a:normAutofit/>
          </a:bodyPr>
          <a:lstStyle/>
          <a:p>
            <a:pPr marL="18288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200" u="sng" dirty="0" smtClean="0">
                <a:effectLst/>
                <a:latin typeface="Avenir Book"/>
                <a:cs typeface="Avenir Book"/>
              </a:rPr>
              <a:t>Task 1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.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Work on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 Part 3</a:t>
            </a:r>
            <a:endParaRPr lang="en-GB" sz="3200" dirty="0" smtClean="0">
              <a:effectLst/>
              <a:latin typeface="Avenir Book"/>
              <a:cs typeface="Avenir Book"/>
            </a:endParaRPr>
          </a:p>
          <a:p>
            <a:pPr marL="18288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200" u="sng" dirty="0" smtClean="0">
                <a:effectLst/>
                <a:latin typeface="Avenir Book"/>
                <a:cs typeface="Avenir Book"/>
              </a:rPr>
              <a:t>Task 2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. Reflect on whether your project needs ethical approval</a:t>
            </a:r>
          </a:p>
        </p:txBody>
      </p:sp>
    </p:spTree>
    <p:extLst>
      <p:ext uri="{BB962C8B-B14F-4D97-AF65-F5344CB8AC3E}">
        <p14:creationId xmlns:p14="http://schemas.microsoft.com/office/powerpoint/2010/main" val="390370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>
                <a:effectLst/>
                <a:latin typeface="Avenir Book"/>
                <a:cs typeface="Avenir Book"/>
              </a:rPr>
              <a:t>Ethical principles in Computer Science</a:t>
            </a: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Beneficence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/Non-maleficence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41922" y="1308344"/>
            <a:ext cx="8802077" cy="5549656"/>
          </a:xfrm>
        </p:spPr>
        <p:txBody>
          <a:bodyPr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Justified?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Of sufficient standard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Ethical research =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= good 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research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Risk assessment and precautions</a:t>
            </a:r>
          </a:p>
          <a:p>
            <a:pPr lvl="1">
              <a:buFont typeface="Lucida Grande"/>
              <a:buChar char="–"/>
            </a:pPr>
            <a:r>
              <a:rPr lang="en-GB" sz="3200" dirty="0">
                <a:effectLst/>
                <a:latin typeface="Avenir Book"/>
                <a:cs typeface="Avenir Book"/>
              </a:rPr>
              <a:t>P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ain</a:t>
            </a:r>
            <a:endParaRPr lang="en-GB" sz="3200" dirty="0">
              <a:effectLst/>
              <a:latin typeface="Avenir Book"/>
              <a:cs typeface="Avenir Book"/>
            </a:endParaRP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Discomfort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Distress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Also for the researcher!</a:t>
            </a:r>
            <a:endParaRPr lang="en-GB" sz="3600" dirty="0">
              <a:effectLst/>
              <a:latin typeface="Avenir Book"/>
              <a:cs typeface="Avenir Book"/>
            </a:endParaRPr>
          </a:p>
          <a:p>
            <a:pPr>
              <a:buFont typeface="Wingdings" charset="2"/>
              <a:buChar char="§"/>
            </a:pPr>
            <a:endParaRPr lang="en-GB" sz="36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08568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>
                <a:effectLst/>
                <a:latin typeface="Avenir Book"/>
                <a:cs typeface="Avenir Book"/>
              </a:rPr>
              <a:t>Ethical principles in Computer Science</a:t>
            </a: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Beneficence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/Non-maleficence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41922" y="1308344"/>
            <a:ext cx="8802077" cy="4865810"/>
          </a:xfrm>
        </p:spPr>
        <p:txBody>
          <a:bodyPr anchor="t"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Anonymity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Confidentiality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Where is the data located?</a:t>
            </a:r>
            <a:endParaRPr lang="en-GB" sz="3200" dirty="0">
              <a:effectLst/>
              <a:latin typeface="Avenir Book"/>
              <a:cs typeface="Avenir Book"/>
            </a:endParaRP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How long will it be stored?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Is it encrypted?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Who has access?</a:t>
            </a:r>
            <a:endParaRPr lang="en-GB" sz="3200" dirty="0">
              <a:effectLst/>
              <a:latin typeface="Avenir Book"/>
              <a:cs typeface="Avenir Book"/>
            </a:endParaRP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Privacy</a:t>
            </a:r>
          </a:p>
          <a:p>
            <a:pPr>
              <a:buFont typeface="Wingdings" charset="2"/>
              <a:buChar char="§"/>
            </a:pPr>
            <a:r>
              <a:rPr lang="en-GB" sz="3600" dirty="0">
                <a:effectLst/>
                <a:latin typeface="Avenir Book"/>
                <a:cs typeface="Avenir Book"/>
              </a:rPr>
              <a:t>Data Protection Act 1998</a:t>
            </a:r>
            <a:endParaRPr lang="en-GB" sz="3600" dirty="0" smtClean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434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12043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Current and future </a:t>
            </a: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challenges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pic>
        <p:nvPicPr>
          <p:cNvPr id="3" name="Picture 2" descr="2d052a42937e6442_LGFridg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4" y="1344378"/>
            <a:ext cx="2837726" cy="2837726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77" y="1344379"/>
            <a:ext cx="3498758" cy="2328264"/>
          </a:xfrm>
          <a:prstGeom prst="rect">
            <a:avLst/>
          </a:prstGeom>
        </p:spPr>
      </p:pic>
      <p:pic>
        <p:nvPicPr>
          <p:cNvPr id="10" name="Picture 9" descr="Glass-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4" y="4415691"/>
            <a:ext cx="3803484" cy="2139460"/>
          </a:xfrm>
          <a:prstGeom prst="rect">
            <a:avLst/>
          </a:prstGeom>
        </p:spPr>
      </p:pic>
      <p:pic>
        <p:nvPicPr>
          <p:cNvPr id="11" name="Picture 10" descr="Google-glass.jpe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4" y="5812640"/>
            <a:ext cx="1407033" cy="934602"/>
          </a:xfrm>
          <a:prstGeom prst="rect">
            <a:avLst/>
          </a:prstGeom>
        </p:spPr>
      </p:pic>
      <p:pic>
        <p:nvPicPr>
          <p:cNvPr id="12" name="Picture 11" descr="early-vehicle-lores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0" r="17623"/>
          <a:stretch/>
        </p:blipFill>
        <p:spPr>
          <a:xfrm>
            <a:off x="5358658" y="4101209"/>
            <a:ext cx="2452077" cy="24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Process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14923" y="1592385"/>
            <a:ext cx="8802077" cy="1230924"/>
          </a:xfrm>
        </p:spPr>
        <p:txBody>
          <a:bodyPr anchor="t">
            <a:normAutofit/>
          </a:bodyPr>
          <a:lstStyle/>
          <a:p>
            <a:pPr marL="18288" indent="0">
              <a:buNone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“I need ethical clearance for my project, what should I do now?”</a:t>
            </a:r>
          </a:p>
        </p:txBody>
      </p:sp>
      <p:pic>
        <p:nvPicPr>
          <p:cNvPr id="3" name="Picture 2" descr="Keep-calm-and-carry-on-sc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07" y="3038230"/>
            <a:ext cx="2315308" cy="346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1664481"/>
            <a:ext cx="9144000" cy="1453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 algn="ctr"/>
            <a:r>
              <a:rPr lang="en-GB" sz="4000" dirty="0" smtClean="0">
                <a:effectLst/>
                <a:latin typeface="Avenir Heavy"/>
                <a:cs typeface="Avenir Heavy"/>
              </a:rPr>
              <a:t>Part II. </a:t>
            </a:r>
            <a:r>
              <a:rPr lang="en-GB" sz="4000" dirty="0" smtClean="0">
                <a:effectLst/>
                <a:latin typeface="Avenir Book"/>
                <a:cs typeface="Avenir Book"/>
              </a:rPr>
              <a:t>University of Manchester Ethics Application Process</a:t>
            </a:r>
            <a:endParaRPr lang="en-GB" sz="4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23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361462"/>
            <a:ext cx="9144000" cy="232507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 algn="ctr"/>
            <a:r>
              <a:rPr lang="en-GB" sz="4000" dirty="0" smtClean="0">
                <a:effectLst/>
                <a:latin typeface="Avenir Heavy"/>
                <a:cs typeface="Avenir Heavy"/>
              </a:rPr>
              <a:t>Find all the resources you need at</a:t>
            </a:r>
          </a:p>
          <a:p>
            <a:pPr marL="274638" algn="ctr"/>
            <a:r>
              <a:rPr lang="en-GB" sz="4000" dirty="0" smtClean="0">
                <a:effectLst/>
                <a:latin typeface="Avenir Heavy"/>
                <a:cs typeface="Avenir Heavy"/>
              </a:rPr>
              <a:t> </a:t>
            </a:r>
          </a:p>
          <a:p>
            <a:pPr marL="274638" algn="ctr"/>
            <a:r>
              <a:rPr lang="en-GB" sz="1300" dirty="0">
                <a:effectLst/>
                <a:latin typeface="Arial"/>
                <a:cs typeface="Arial"/>
                <a:hlinkClick r:id="rId4"/>
              </a:rPr>
              <a:t>http://www.staffnet.manchester.ac.uk/services/rbess/governance/ethics/new-online-system-for-ethics-review-erm</a:t>
            </a:r>
            <a:r>
              <a:rPr lang="en-GB" sz="1300" dirty="0" smtClean="0">
                <a:effectLst/>
                <a:latin typeface="Arial"/>
                <a:cs typeface="Arial"/>
                <a:hlinkClick r:id="rId4"/>
              </a:rPr>
              <a:t>/</a:t>
            </a:r>
            <a:endParaRPr lang="en-GB" sz="1300" dirty="0" smtClean="0">
              <a:effectLst/>
              <a:latin typeface="Arial"/>
              <a:cs typeface="Arial"/>
            </a:endParaRPr>
          </a:p>
          <a:p>
            <a:pPr marL="846138" indent="-571500">
              <a:buFont typeface="+mj-lt"/>
              <a:buAutoNum type="arabicPeriod"/>
            </a:pPr>
            <a:endParaRPr lang="en-GB" sz="1300" dirty="0" smtClean="0">
              <a:effectLst/>
              <a:latin typeface="Arial"/>
              <a:cs typeface="Arial"/>
            </a:endParaRPr>
          </a:p>
          <a:p>
            <a:pPr marL="846138" indent="-571500">
              <a:buFont typeface="+mj-lt"/>
              <a:buAutoNum type="arabicPeriod"/>
            </a:pPr>
            <a:endParaRPr lang="en-GB" sz="1300" dirty="0">
              <a:effectLst/>
              <a:latin typeface="Arial"/>
              <a:cs typeface="Arial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81538" y="2686538"/>
            <a:ext cx="7639539" cy="3956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GB" sz="2800" dirty="0" smtClean="0">
                <a:effectLst/>
                <a:latin typeface="Avenir Book"/>
                <a:cs typeface="Avenir Book"/>
              </a:rPr>
              <a:t>Ethics Decision Tool</a:t>
            </a:r>
          </a:p>
          <a:p>
            <a:pPr>
              <a:buFont typeface="Wingdings" charset="2"/>
              <a:buChar char="§"/>
            </a:pPr>
            <a:r>
              <a:rPr lang="en-GB" sz="2800" dirty="0" smtClean="0">
                <a:effectLst/>
                <a:latin typeface="Avenir Book"/>
                <a:cs typeface="Avenir Book"/>
              </a:rPr>
              <a:t>Gateway to submission</a:t>
            </a:r>
          </a:p>
          <a:p>
            <a:pPr>
              <a:buFont typeface="Wingdings" charset="2"/>
              <a:buChar char="§"/>
            </a:pPr>
            <a:r>
              <a:rPr lang="en-GB" sz="2800" dirty="0" smtClean="0">
                <a:effectLst/>
                <a:latin typeface="Avenir Book"/>
                <a:cs typeface="Avenir Book"/>
              </a:rPr>
              <a:t>Resources to fill out the application </a:t>
            </a:r>
          </a:p>
          <a:p>
            <a:pPr>
              <a:buFont typeface="Wingdings" charset="2"/>
              <a:buChar char="§"/>
            </a:pPr>
            <a:r>
              <a:rPr lang="en-GB" sz="2800" dirty="0" smtClean="0">
                <a:effectLst/>
                <a:latin typeface="Avenir Book"/>
                <a:cs typeface="Avenir Book"/>
              </a:rPr>
              <a:t>Templates for the documents you need</a:t>
            </a:r>
          </a:p>
          <a:p>
            <a:pPr lvl="1">
              <a:buFont typeface="Wingdings" charset="2"/>
              <a:buChar char="§"/>
            </a:pPr>
            <a:r>
              <a:rPr lang="en-GB" sz="2600" dirty="0" smtClean="0">
                <a:effectLst/>
                <a:latin typeface="Avenir Book"/>
                <a:cs typeface="Avenir Book"/>
              </a:rPr>
              <a:t>PIS: participant information sheet</a:t>
            </a:r>
          </a:p>
          <a:p>
            <a:pPr lvl="1">
              <a:buFont typeface="Wingdings" charset="2"/>
              <a:buChar char="§"/>
            </a:pPr>
            <a:r>
              <a:rPr lang="en-GB" sz="2600" dirty="0" smtClean="0">
                <a:effectLst/>
                <a:latin typeface="Avenir Book"/>
                <a:cs typeface="Avenir Book"/>
              </a:rPr>
              <a:t>Consent form</a:t>
            </a:r>
          </a:p>
          <a:p>
            <a:pPr>
              <a:buFont typeface="Wingdings" charset="2"/>
              <a:buChar char="§"/>
            </a:pPr>
            <a:r>
              <a:rPr lang="en-GB" sz="2800" dirty="0" smtClean="0">
                <a:effectLst/>
                <a:latin typeface="Avenir Book"/>
                <a:cs typeface="Avenir Book"/>
              </a:rPr>
              <a:t>FAQ documents</a:t>
            </a:r>
          </a:p>
        </p:txBody>
      </p:sp>
    </p:spTree>
    <p:extLst>
      <p:ext uri="{BB962C8B-B14F-4D97-AF65-F5344CB8AC3E}">
        <p14:creationId xmlns:p14="http://schemas.microsoft.com/office/powerpoint/2010/main" val="11630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Process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341922" y="1308344"/>
            <a:ext cx="8802077" cy="4865810"/>
          </a:xfrm>
        </p:spPr>
        <p:txBody>
          <a:bodyPr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University Research Ethics Committees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Five committees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Meet once a month</a:t>
            </a:r>
          </a:p>
          <a:p>
            <a:pPr lvl="1">
              <a:buFont typeface="Lucida Grande"/>
              <a:buChar char="–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Discuss applications from the university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Academics from all faculties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Review applications and interview applicants</a:t>
            </a:r>
          </a:p>
        </p:txBody>
      </p:sp>
    </p:spTree>
    <p:extLst>
      <p:ext uri="{BB962C8B-B14F-4D97-AF65-F5344CB8AC3E}">
        <p14:creationId xmlns:p14="http://schemas.microsoft.com/office/powerpoint/2010/main" val="233031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Process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008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Does this really apply to CS? YES!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Has to be signed-off within the School before upgrading to UREC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BUT, CS PGT projects rarely involve invasive procedures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Set of pre-approved templates</a:t>
            </a:r>
          </a:p>
          <a:p>
            <a:pPr lvl="1">
              <a:buFont typeface="Arial"/>
              <a:buChar char="•"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Think-aloud study or usability study</a:t>
            </a:r>
          </a:p>
          <a:p>
            <a:pPr lvl="1">
              <a:buFont typeface="Arial"/>
              <a:buChar char="•"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Questionnaire</a:t>
            </a:r>
          </a:p>
          <a:p>
            <a:pPr lvl="1">
              <a:buFont typeface="Arial"/>
              <a:buChar char="•"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Interview/focus group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In most cases, only needs to be considered by the CS Ethics Review Committee</a:t>
            </a:r>
          </a:p>
        </p:txBody>
      </p:sp>
    </p:spTree>
    <p:extLst>
      <p:ext uri="{BB962C8B-B14F-4D97-AF65-F5344CB8AC3E}">
        <p14:creationId xmlns:p14="http://schemas.microsoft.com/office/powerpoint/2010/main" val="20658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Workflow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00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Decide if you project need ethics approval for your research </a:t>
            </a: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 Ethics Decision Tool</a:t>
            </a:r>
          </a:p>
          <a:p>
            <a:pPr marL="274638" indent="0" algn="ctr">
              <a:spcBef>
                <a:spcPct val="0"/>
              </a:spcBef>
              <a:buNone/>
            </a:pPr>
            <a:endParaRPr lang="en-GB" sz="1300" dirty="0" smtClean="0">
              <a:effectLst/>
              <a:latin typeface="Arial"/>
              <a:ea typeface="+mj-ea"/>
              <a:cs typeface="Arial"/>
            </a:endParaRPr>
          </a:p>
          <a:p>
            <a:pPr marL="274638" indent="0" algn="ctr">
              <a:spcBef>
                <a:spcPct val="0"/>
              </a:spcBef>
              <a:buNone/>
            </a:pPr>
            <a:r>
              <a:rPr lang="en-GB" sz="1600" dirty="0" smtClean="0">
                <a:effectLst/>
                <a:latin typeface="Arial"/>
                <a:ea typeface="+mj-ea"/>
                <a:cs typeface="Arial"/>
                <a:hlinkClick r:id="rId4"/>
              </a:rPr>
              <a:t>http</a:t>
            </a:r>
            <a:r>
              <a:rPr lang="en-GB" sz="1600" dirty="0">
                <a:effectLst/>
                <a:latin typeface="Arial"/>
                <a:ea typeface="+mj-ea"/>
                <a:cs typeface="Arial"/>
                <a:hlinkClick r:id="rId4"/>
              </a:rPr>
              <a:t>://</a:t>
            </a:r>
            <a:r>
              <a:rPr lang="en-GB" sz="1600" dirty="0" err="1">
                <a:effectLst/>
                <a:latin typeface="Arial"/>
                <a:ea typeface="+mj-ea"/>
                <a:cs typeface="Arial"/>
                <a:hlinkClick r:id="rId4"/>
              </a:rPr>
              <a:t>www.training.itservices.manchester.ac.uk</a:t>
            </a:r>
            <a:r>
              <a:rPr lang="en-GB" sz="1600" dirty="0">
                <a:effectLst/>
                <a:latin typeface="Arial"/>
                <a:ea typeface="+mj-ea"/>
                <a:cs typeface="Arial"/>
                <a:hlinkClick r:id="rId4"/>
              </a:rPr>
              <a:t>/</a:t>
            </a:r>
            <a:r>
              <a:rPr lang="en-GB" sz="1600" dirty="0" err="1">
                <a:effectLst/>
                <a:latin typeface="Arial"/>
                <a:ea typeface="+mj-ea"/>
                <a:cs typeface="Arial"/>
                <a:hlinkClick r:id="rId4"/>
              </a:rPr>
              <a:t>uom</a:t>
            </a:r>
            <a:r>
              <a:rPr lang="en-GB" sz="1600" dirty="0">
                <a:effectLst/>
                <a:latin typeface="Arial"/>
                <a:ea typeface="+mj-ea"/>
                <a:cs typeface="Arial"/>
                <a:hlinkClick r:id="rId4"/>
              </a:rPr>
              <a:t>/ERM/</a:t>
            </a:r>
            <a:r>
              <a:rPr lang="en-GB" sz="1600" dirty="0" err="1">
                <a:effectLst/>
                <a:latin typeface="Arial"/>
                <a:ea typeface="+mj-ea"/>
                <a:cs typeface="Arial"/>
                <a:hlinkClick r:id="rId4"/>
              </a:rPr>
              <a:t>ethics_decision_tool</a:t>
            </a:r>
            <a:r>
              <a:rPr lang="en-GB" sz="1600" dirty="0">
                <a:effectLst/>
                <a:latin typeface="Arial"/>
                <a:ea typeface="+mj-ea"/>
                <a:cs typeface="Arial"/>
                <a:hlinkClick r:id="rId4"/>
              </a:rPr>
              <a:t>/</a:t>
            </a:r>
            <a:r>
              <a:rPr lang="en-GB" sz="1600" dirty="0" err="1">
                <a:effectLst/>
                <a:latin typeface="Arial"/>
                <a:ea typeface="+mj-ea"/>
                <a:cs typeface="Arial"/>
                <a:hlinkClick r:id="rId4"/>
              </a:rPr>
              <a:t>story.html</a:t>
            </a:r>
            <a:endParaRPr lang="en-GB" sz="1600" dirty="0">
              <a:effectLst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14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pic>
        <p:nvPicPr>
          <p:cNvPr id="3" name="Picture 2" descr="tool outcome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7" y="947616"/>
            <a:ext cx="7192031" cy="53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9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1664481"/>
            <a:ext cx="9144000" cy="1453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 algn="ctr"/>
            <a:r>
              <a:rPr lang="en-GB" sz="4000" dirty="0" smtClean="0">
                <a:effectLst/>
                <a:latin typeface="Avenir Heavy"/>
                <a:cs typeface="Avenir Heavy"/>
              </a:rPr>
              <a:t>Part I. </a:t>
            </a:r>
            <a:r>
              <a:rPr lang="en-GB" sz="4000" dirty="0" smtClean="0">
                <a:effectLst/>
                <a:latin typeface="Avenir Book"/>
                <a:cs typeface="Avenir Book"/>
              </a:rPr>
              <a:t>Introduction to CS research ethics</a:t>
            </a:r>
            <a:endParaRPr lang="en-GB" sz="4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70557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Workflow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00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Decide if you project need ethics approval for your research </a:t>
            </a: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 Ethics Decision Tool</a:t>
            </a:r>
          </a:p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Apply for ethics  Ethical Review </a:t>
            </a:r>
            <a:r>
              <a:rPr lang="en-GB" sz="3200" dirty="0">
                <a:effectLst/>
                <a:latin typeface="Avenir Book"/>
                <a:cs typeface="Avenir Book"/>
                <a:sym typeface="Wingdings"/>
              </a:rPr>
              <a:t>Management </a:t>
            </a: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Tool (ERM)</a:t>
            </a:r>
          </a:p>
          <a:p>
            <a:pPr marL="18288" indent="0" algn="ctr">
              <a:buNone/>
            </a:pPr>
            <a:r>
              <a:rPr lang="en-GB" sz="1600" dirty="0" smtClean="0">
                <a:effectLst/>
                <a:latin typeface="Arial"/>
                <a:cs typeface="Arial"/>
                <a:sym typeface="Wingdings"/>
                <a:hlinkClick r:id="rId4"/>
              </a:rPr>
              <a:t>https</a:t>
            </a:r>
            <a:r>
              <a:rPr lang="en-GB" sz="1600" dirty="0">
                <a:effectLst/>
                <a:latin typeface="Arial"/>
                <a:cs typeface="Arial"/>
                <a:sym typeface="Wingdings"/>
                <a:hlinkClick r:id="rId4"/>
              </a:rPr>
              <a:t>://submission-</a:t>
            </a:r>
            <a:r>
              <a:rPr lang="en-GB" sz="1600" dirty="0" err="1" smtClean="0">
                <a:effectLst/>
                <a:latin typeface="Arial"/>
                <a:cs typeface="Arial"/>
                <a:sym typeface="Wingdings"/>
                <a:hlinkClick r:id="rId4"/>
              </a:rPr>
              <a:t>ethicalreview.manchester.ac.uk</a:t>
            </a:r>
            <a:endParaRPr lang="en-GB" sz="1600" dirty="0">
              <a:effectLst/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334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ERM Process: overview</a:t>
            </a:r>
          </a:p>
        </p:txBody>
      </p:sp>
      <p:pic>
        <p:nvPicPr>
          <p:cNvPr id="4" name="Picture 3" descr="ethics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77462"/>
            <a:ext cx="6752360" cy="52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>
                <a:effectLst/>
                <a:latin typeface="Avenir Heavy"/>
                <a:cs typeface="Avenir Heavy"/>
              </a:rPr>
              <a:t>ERM Process: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filter questions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985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32638" indent="-514350">
              <a:buFont typeface="+mj-lt"/>
              <a:buAutoNum type="arabicPeriod"/>
            </a:pPr>
            <a:r>
              <a:rPr lang="en-GB" sz="3200" dirty="0">
                <a:effectLst/>
                <a:latin typeface="Avenir Book"/>
                <a:cs typeface="Avenir Book"/>
              </a:rPr>
              <a:t>Data Protection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Statement</a:t>
            </a:r>
            <a:endParaRPr lang="en-GB" sz="3200" dirty="0">
              <a:effectLst/>
              <a:latin typeface="Avenir Book"/>
              <a:cs typeface="Avenir Book"/>
            </a:endParaRPr>
          </a:p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Have </a:t>
            </a:r>
            <a:r>
              <a:rPr lang="en-GB" sz="3200" dirty="0">
                <a:effectLst/>
                <a:latin typeface="Avenir Book"/>
                <a:cs typeface="Avenir Book"/>
              </a:rPr>
              <a:t>you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checked you need </a:t>
            </a:r>
            <a:r>
              <a:rPr lang="en-GB" sz="3200" dirty="0">
                <a:effectLst/>
                <a:latin typeface="Avenir Book"/>
                <a:cs typeface="Avenir Book"/>
              </a:rPr>
              <a:t>ethical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approval?</a:t>
            </a:r>
          </a:p>
          <a:p>
            <a:pPr lvl="1">
              <a:buFont typeface="Arial"/>
              <a:buChar char="•"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Access to </a:t>
            </a:r>
            <a:r>
              <a:rPr lang="en-GB" sz="3000" dirty="0">
                <a:effectLst/>
                <a:latin typeface="Avenir Book"/>
                <a:cs typeface="Avenir Book"/>
              </a:rPr>
              <a:t>clinical or personal records, or access to potential participants on the basis of their being or having been patients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, access to NHS premises and staff </a:t>
            </a:r>
            <a:r>
              <a:rPr lang="en-GB" sz="3000" dirty="0" smtClean="0">
                <a:effectLst/>
                <a:latin typeface="Avenir Book"/>
                <a:cs typeface="Avenir Book"/>
                <a:sym typeface="Wingdings"/>
              </a:rPr>
              <a:t> </a:t>
            </a:r>
            <a:r>
              <a:rPr lang="en-GB" sz="3000" dirty="0">
                <a:effectLst/>
                <a:latin typeface="Avenir Book"/>
                <a:cs typeface="Avenir Book"/>
                <a:sym typeface="Wingdings"/>
              </a:rPr>
              <a:t>NHS Ethics</a:t>
            </a:r>
            <a:endParaRPr lang="en-GB" sz="3000" dirty="0" smtClean="0">
              <a:effectLst/>
              <a:latin typeface="Avenir Book"/>
              <a:cs typeface="Avenir Book"/>
            </a:endParaRPr>
          </a:p>
          <a:p>
            <a:pPr lvl="1">
              <a:buFont typeface="Arial"/>
              <a:buChar char="•"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Research </a:t>
            </a:r>
            <a:r>
              <a:rPr lang="en-GB" sz="3000" dirty="0">
                <a:effectLst/>
                <a:latin typeface="Avenir Book"/>
                <a:cs typeface="Avenir Book"/>
              </a:rPr>
              <a:t>involving any form of risk or inconvenience to the 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participant </a:t>
            </a:r>
            <a:endParaRPr lang="en-GB" sz="3000" dirty="0" smtClean="0">
              <a:effectLst/>
              <a:latin typeface="Avenir Book"/>
              <a:cs typeface="Avenir Book"/>
            </a:endParaRPr>
          </a:p>
          <a:p>
            <a:pPr lvl="1">
              <a:buFont typeface="Arial"/>
              <a:buChar char="•"/>
            </a:pPr>
            <a:r>
              <a:rPr lang="en-GB" sz="3000" dirty="0" smtClean="0">
                <a:effectLst/>
                <a:latin typeface="Avenir Book"/>
                <a:cs typeface="Avenir Book"/>
              </a:rPr>
              <a:t>Research </a:t>
            </a:r>
            <a:r>
              <a:rPr lang="en-GB" sz="3000" dirty="0">
                <a:effectLst/>
                <a:latin typeface="Avenir Book"/>
                <a:cs typeface="Avenir Book"/>
              </a:rPr>
              <a:t>involving any risk of psychological damage or distress to the participants or their 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family</a:t>
            </a:r>
            <a:endParaRPr lang="en-GB" sz="3000" dirty="0">
              <a:effectLst/>
              <a:latin typeface="Avenir Book"/>
              <a:cs typeface="Avenir Book"/>
            </a:endParaRPr>
          </a:p>
          <a:p>
            <a:pPr lvl="1">
              <a:buFont typeface="Arial"/>
              <a:buChar char="•"/>
            </a:pPr>
            <a:r>
              <a:rPr lang="en-GB" sz="3000" dirty="0">
                <a:effectLst/>
                <a:latin typeface="Avenir Book"/>
                <a:cs typeface="Avenir Book"/>
              </a:rPr>
              <a:t>The use of novel techniques, even when apparently non-invasive, whose safety may be open to 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question</a:t>
            </a:r>
            <a:endParaRPr lang="en-GB" sz="3000" dirty="0">
              <a:effectLst/>
              <a:latin typeface="Avenir Book"/>
              <a:cs typeface="Avenir Book"/>
            </a:endParaRPr>
          </a:p>
          <a:p>
            <a:pPr lvl="1">
              <a:buFont typeface="Arial"/>
              <a:buChar char="•"/>
            </a:pPr>
            <a:r>
              <a:rPr lang="en-GB" sz="3000" dirty="0">
                <a:effectLst/>
                <a:latin typeface="Avenir Book"/>
                <a:cs typeface="Avenir Book"/>
              </a:rPr>
              <a:t>The collection of person-identifiable data requiring consent under the Data Protection 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Act</a:t>
            </a:r>
            <a:endParaRPr lang="en-GB" sz="3000" dirty="0">
              <a:effectLst/>
              <a:latin typeface="Avenir Book"/>
              <a:cs typeface="Avenir Book"/>
            </a:endParaRPr>
          </a:p>
          <a:p>
            <a:pPr lvl="1">
              <a:buFont typeface="Arial"/>
              <a:buChar char="•"/>
            </a:pPr>
            <a:r>
              <a:rPr lang="en-GB" sz="3000" dirty="0">
                <a:effectLst/>
                <a:latin typeface="Avenir Book"/>
                <a:cs typeface="Avenir Book"/>
              </a:rPr>
              <a:t>The participation of vulnerable </a:t>
            </a:r>
            <a:r>
              <a:rPr lang="en-GB" sz="3000" dirty="0" smtClean="0">
                <a:effectLst/>
                <a:latin typeface="Avenir Book"/>
                <a:cs typeface="Avenir Book"/>
              </a:rPr>
              <a:t>individuals</a:t>
            </a:r>
            <a:endParaRPr lang="en-GB" sz="3000" dirty="0">
              <a:effectLst/>
              <a:latin typeface="Avenir Book"/>
              <a:cs typeface="Avenir Book"/>
            </a:endParaRPr>
          </a:p>
          <a:p>
            <a:pPr marL="532638" indent="-514350">
              <a:buFont typeface="+mj-lt"/>
              <a:buAutoNum type="arabicPeriod"/>
            </a:pPr>
            <a:endParaRPr lang="en-GB" sz="3200" dirty="0" smtClean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3959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>
                <a:effectLst/>
                <a:latin typeface="Avenir Heavy"/>
                <a:cs typeface="Avenir Heavy"/>
              </a:rPr>
              <a:t>ERM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Process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pic>
        <p:nvPicPr>
          <p:cNvPr id="2" name="Picture 1" descr="ethics-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79" y="1230923"/>
            <a:ext cx="6168052" cy="52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3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>
                <a:effectLst/>
                <a:latin typeface="Avenir Heavy"/>
                <a:cs typeface="Avenir Heavy"/>
              </a:rPr>
              <a:t>ERM Process: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contact info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98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Provide your contact details as well as your supervisor’s. Two choices:</a:t>
            </a:r>
            <a:endParaRPr lang="en-GB" sz="3200" dirty="0">
              <a:effectLst/>
              <a:latin typeface="Avenir Book"/>
              <a:cs typeface="Avenir Book"/>
            </a:endParaRPr>
          </a:p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Your supervisor fills out the application on your behalf</a:t>
            </a:r>
          </a:p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You fill out the application and you sign it</a:t>
            </a:r>
            <a:endParaRPr lang="en-GB" sz="3000" dirty="0" smtClean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85076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>
                <a:effectLst/>
                <a:latin typeface="Avenir Heavy"/>
                <a:cs typeface="Avenir Heavy"/>
              </a:rPr>
              <a:t>ERM Process: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school template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98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GB" sz="3200" dirty="0" smtClean="0">
                <a:effectLst/>
                <a:latin typeface="Avenir Black"/>
                <a:cs typeface="Avenir Black"/>
              </a:rPr>
              <a:t>Description and soundness I</a:t>
            </a:r>
          </a:p>
          <a:p>
            <a:pPr>
              <a:buFont typeface="Wingdings" charset="2"/>
              <a:buChar char="§"/>
            </a:pPr>
            <a:r>
              <a:rPr lang="en-GB" sz="2800" dirty="0" smtClean="0">
                <a:effectLst/>
                <a:latin typeface="Avenir Book"/>
                <a:cs typeface="Avenir Book"/>
              </a:rPr>
              <a:t>Short </a:t>
            </a:r>
            <a:r>
              <a:rPr lang="en-GB" sz="2800" dirty="0">
                <a:effectLst/>
                <a:latin typeface="Avenir Book"/>
                <a:cs typeface="Avenir Book"/>
              </a:rPr>
              <a:t>title of your research </a:t>
            </a:r>
            <a:r>
              <a:rPr lang="en-GB" sz="2800" dirty="0" smtClean="0">
                <a:effectLst/>
                <a:latin typeface="Avenir Book"/>
                <a:cs typeface="Avenir Book"/>
              </a:rPr>
              <a:t>project</a:t>
            </a:r>
          </a:p>
          <a:p>
            <a:pPr>
              <a:buFont typeface="Wingdings" charset="2"/>
              <a:buChar char="§"/>
            </a:pPr>
            <a:r>
              <a:rPr lang="en-GB" sz="2800" dirty="0">
                <a:effectLst/>
                <a:latin typeface="Avenir Book"/>
                <a:cs typeface="Avenir Book"/>
              </a:rPr>
              <a:t>Will you be collecting data during the </a:t>
            </a:r>
            <a:r>
              <a:rPr lang="en-GB" sz="2800" dirty="0" smtClean="0">
                <a:effectLst/>
                <a:latin typeface="Avenir Book"/>
                <a:cs typeface="Avenir Book"/>
              </a:rPr>
              <a:t>course of </a:t>
            </a:r>
            <a:r>
              <a:rPr lang="en-GB" sz="2800" dirty="0">
                <a:effectLst/>
                <a:latin typeface="Avenir Book"/>
                <a:cs typeface="Avenir Book"/>
              </a:rPr>
              <a:t>the research project</a:t>
            </a:r>
            <a:r>
              <a:rPr lang="en-GB" sz="2800" dirty="0" smtClean="0">
                <a:effectLst/>
                <a:latin typeface="Avenir Book"/>
                <a:cs typeface="Avenir Book"/>
              </a:rPr>
              <a:t>?</a:t>
            </a:r>
          </a:p>
          <a:p>
            <a:pPr>
              <a:buFont typeface="Wingdings" charset="2"/>
              <a:buChar char="§"/>
            </a:pPr>
            <a:r>
              <a:rPr lang="en-GB" sz="2800" dirty="0">
                <a:effectLst/>
                <a:latin typeface="Avenir Book"/>
                <a:cs typeface="Avenir Book"/>
              </a:rPr>
              <a:t>Proposed </a:t>
            </a:r>
            <a:r>
              <a:rPr lang="en-GB" sz="2800" dirty="0" smtClean="0">
                <a:effectLst/>
                <a:latin typeface="Avenir Book"/>
                <a:cs typeface="Avenir Book"/>
              </a:rPr>
              <a:t>start/end </a:t>
            </a:r>
            <a:r>
              <a:rPr lang="en-GB" sz="2800" dirty="0">
                <a:effectLst/>
                <a:latin typeface="Avenir Book"/>
                <a:cs typeface="Avenir Book"/>
              </a:rPr>
              <a:t>date of data </a:t>
            </a:r>
            <a:r>
              <a:rPr lang="en-GB" sz="2800" dirty="0" smtClean="0">
                <a:effectLst/>
                <a:latin typeface="Avenir Book"/>
                <a:cs typeface="Avenir Book"/>
              </a:rPr>
              <a:t>collection</a:t>
            </a:r>
          </a:p>
          <a:p>
            <a:pPr>
              <a:buFont typeface="Wingdings" charset="2"/>
              <a:buChar char="§"/>
            </a:pPr>
            <a:r>
              <a:rPr lang="en-GB" sz="2800" dirty="0" smtClean="0">
                <a:effectLst/>
                <a:latin typeface="Avenir Book"/>
                <a:cs typeface="Avenir Book"/>
              </a:rPr>
              <a:t>What </a:t>
            </a:r>
            <a:r>
              <a:rPr lang="en-GB" sz="2800" dirty="0">
                <a:effectLst/>
                <a:latin typeface="Avenir Book"/>
                <a:cs typeface="Avenir Book"/>
              </a:rPr>
              <a:t>type of study is this</a:t>
            </a:r>
            <a:r>
              <a:rPr lang="en-GB" sz="2800" dirty="0" smtClean="0">
                <a:effectLst/>
                <a:latin typeface="Avenir Book"/>
                <a:cs typeface="Avenir Book"/>
              </a:rPr>
              <a:t>?</a:t>
            </a:r>
          </a:p>
          <a:p>
            <a:pPr lvl="1">
              <a:buFont typeface="Courier New"/>
              <a:buChar char="o"/>
            </a:pPr>
            <a:r>
              <a:rPr lang="en-GB" sz="2200" dirty="0" smtClean="0">
                <a:effectLst/>
                <a:latin typeface="Avenir Book"/>
                <a:cs typeface="Avenir Book"/>
              </a:rPr>
              <a:t>Questionnaire</a:t>
            </a:r>
          </a:p>
          <a:p>
            <a:pPr lvl="1">
              <a:buFont typeface="Courier New"/>
              <a:buChar char="o"/>
            </a:pPr>
            <a:r>
              <a:rPr lang="en-GB" sz="2200" dirty="0">
                <a:effectLst/>
                <a:latin typeface="Avenir Book"/>
                <a:cs typeface="Avenir Book"/>
              </a:rPr>
              <a:t>Think Aloud Evaluation</a:t>
            </a:r>
          </a:p>
          <a:p>
            <a:pPr lvl="1">
              <a:buFont typeface="Courier New"/>
              <a:buChar char="o"/>
            </a:pPr>
            <a:r>
              <a:rPr lang="en-GB" sz="2200" dirty="0">
                <a:effectLst/>
                <a:latin typeface="Avenir Book"/>
                <a:cs typeface="Avenir Book"/>
              </a:rPr>
              <a:t>Structured </a:t>
            </a:r>
            <a:r>
              <a:rPr lang="en-GB" sz="2200" dirty="0" smtClean="0">
                <a:effectLst/>
                <a:latin typeface="Avenir Book"/>
                <a:cs typeface="Avenir Book"/>
              </a:rPr>
              <a:t>Interviews</a:t>
            </a:r>
            <a:endParaRPr lang="en-GB" sz="22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5080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>
                <a:effectLst/>
                <a:latin typeface="Avenir Heavy"/>
                <a:cs typeface="Avenir Heavy"/>
              </a:rPr>
              <a:t>ERM Process: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school template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98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GB" sz="3200" dirty="0" smtClean="0">
                <a:effectLst/>
                <a:latin typeface="Avenir Black"/>
                <a:cs typeface="Avenir Black"/>
              </a:rPr>
              <a:t>Description and soundness II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Describe </a:t>
            </a:r>
            <a:r>
              <a:rPr lang="en-GB" sz="3200" dirty="0">
                <a:effectLst/>
                <a:latin typeface="Avenir Book"/>
                <a:cs typeface="Avenir Book"/>
              </a:rPr>
              <a:t>the principal research question/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objective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Provide explanation </a:t>
            </a:r>
            <a:r>
              <a:rPr lang="en-GB" sz="3200" dirty="0">
                <a:effectLst/>
                <a:latin typeface="Avenir Book"/>
                <a:cs typeface="Avenir Book"/>
              </a:rPr>
              <a:t>of the purpose, design and methodology of the planned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research</a:t>
            </a:r>
          </a:p>
          <a:p>
            <a:pPr>
              <a:buFont typeface="Wingdings" charset="2"/>
              <a:buChar char="§"/>
            </a:pPr>
            <a:r>
              <a:rPr lang="en-GB" sz="3200" dirty="0">
                <a:effectLst/>
                <a:latin typeface="Avenir Book"/>
                <a:cs typeface="Avenir Book"/>
              </a:rPr>
              <a:t>Please confirm the software that will be used to host the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survey (if you are doing the questionnaire template)</a:t>
            </a:r>
            <a:endParaRPr lang="en-GB" sz="3200" dirty="0">
              <a:effectLst/>
              <a:latin typeface="Avenir Book"/>
              <a:cs typeface="Avenir Book"/>
            </a:endParaRPr>
          </a:p>
          <a:p>
            <a:pPr marL="18288" indent="0" algn="ctr">
              <a:buNone/>
            </a:pPr>
            <a:r>
              <a:rPr lang="en-GB" sz="2800" dirty="0">
                <a:effectLst/>
                <a:latin typeface="Arial"/>
                <a:cs typeface="Arial"/>
                <a:hlinkClick r:id="rId4"/>
              </a:rPr>
              <a:t>https://apps.mhs.manchester.ac.uk/</a:t>
            </a:r>
            <a:r>
              <a:rPr lang="en-GB" sz="2800" dirty="0" smtClean="0">
                <a:effectLst/>
                <a:latin typeface="Arial"/>
                <a:cs typeface="Arial"/>
                <a:hlinkClick r:id="rId4"/>
              </a:rPr>
              <a:t>surveys</a:t>
            </a:r>
            <a:endParaRPr lang="en-GB" sz="2800" dirty="0" smtClean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8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>
                <a:effectLst/>
                <a:latin typeface="Avenir Heavy"/>
                <a:cs typeface="Avenir Heavy"/>
              </a:rPr>
              <a:t>ERM Process: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school template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985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GB" sz="3200" dirty="0" smtClean="0">
                <a:effectLst/>
                <a:latin typeface="Avenir Black"/>
                <a:cs typeface="Avenir Black"/>
              </a:rPr>
              <a:t>Consent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Are you going to request signed consent?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How </a:t>
            </a:r>
            <a:r>
              <a:rPr lang="en-GB" sz="3200" dirty="0">
                <a:effectLst/>
                <a:latin typeface="Avenir Book"/>
                <a:cs typeface="Avenir Book"/>
              </a:rPr>
              <a:t>many participants will be recruited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?</a:t>
            </a:r>
          </a:p>
          <a:p>
            <a:pPr>
              <a:buFont typeface="Wingdings" charset="2"/>
              <a:buChar char="§"/>
            </a:pPr>
            <a:r>
              <a:rPr lang="en-GB" sz="3200" dirty="0">
                <a:effectLst/>
                <a:latin typeface="Avenir Book"/>
                <a:cs typeface="Avenir Book"/>
              </a:rPr>
              <a:t>How will you identify and select participants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?</a:t>
            </a:r>
          </a:p>
          <a:p>
            <a:pPr lvl="1">
              <a:buFont typeface="Courier New"/>
              <a:buChar char="o"/>
            </a:pPr>
            <a:r>
              <a:rPr lang="en-GB" sz="2400" dirty="0">
                <a:effectLst/>
                <a:latin typeface="Avenir Book"/>
                <a:cs typeface="Avenir Book"/>
              </a:rPr>
              <a:t>Personal letters or emails</a:t>
            </a:r>
          </a:p>
          <a:p>
            <a:pPr lvl="1">
              <a:buFont typeface="Courier New"/>
              <a:buChar char="o"/>
            </a:pPr>
            <a:r>
              <a:rPr lang="en-GB" sz="2400" dirty="0">
                <a:effectLst/>
                <a:latin typeface="Avenir Book"/>
                <a:cs typeface="Avenir Book"/>
              </a:rPr>
              <a:t>Public domain directories or databases</a:t>
            </a:r>
          </a:p>
          <a:p>
            <a:pPr lvl="1">
              <a:buFont typeface="Courier New"/>
              <a:buChar char="o"/>
            </a:pPr>
            <a:r>
              <a:rPr lang="en-GB" sz="2400" dirty="0" smtClean="0">
                <a:effectLst/>
                <a:latin typeface="Avenir Book"/>
                <a:cs typeface="Avenir Book"/>
              </a:rPr>
              <a:t>Posters/advertisements</a:t>
            </a:r>
          </a:p>
          <a:p>
            <a:pPr lvl="1">
              <a:buFont typeface="Courier New"/>
              <a:buChar char="o"/>
            </a:pPr>
            <a:r>
              <a:rPr lang="en-GB" sz="2400" dirty="0">
                <a:effectLst/>
                <a:latin typeface="Avenir Book"/>
                <a:cs typeface="Avenir Book"/>
              </a:rPr>
              <a:t>Email distribution lists</a:t>
            </a:r>
          </a:p>
          <a:p>
            <a:pPr lvl="1">
              <a:buFont typeface="Courier New"/>
              <a:buChar char="o"/>
            </a:pPr>
            <a:r>
              <a:rPr lang="en-GB" sz="2400" dirty="0" smtClean="0">
                <a:effectLst/>
                <a:latin typeface="Avenir Book"/>
                <a:cs typeface="Avenir Book"/>
              </a:rPr>
              <a:t>Other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Enter the </a:t>
            </a:r>
            <a:r>
              <a:rPr lang="en-GB" sz="3200" dirty="0">
                <a:effectLst/>
                <a:latin typeface="Avenir Book"/>
                <a:cs typeface="Avenir Book"/>
              </a:rPr>
              <a:t>text used for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recruitment</a:t>
            </a:r>
          </a:p>
          <a:p>
            <a:pPr>
              <a:buFont typeface="Wingdings" charset="2"/>
              <a:buChar char="§"/>
            </a:pPr>
            <a:r>
              <a:rPr lang="en-GB" sz="3200" dirty="0">
                <a:effectLst/>
                <a:latin typeface="Avenir Book"/>
                <a:cs typeface="Avenir Book"/>
              </a:rPr>
              <a:t>Will participants receive an incentive for taking part?</a:t>
            </a:r>
          </a:p>
        </p:txBody>
      </p:sp>
    </p:spTree>
    <p:extLst>
      <p:ext uri="{BB962C8B-B14F-4D97-AF65-F5344CB8AC3E}">
        <p14:creationId xmlns:p14="http://schemas.microsoft.com/office/powerpoint/2010/main" val="217218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>
                <a:effectLst/>
                <a:latin typeface="Avenir Heavy"/>
                <a:cs typeface="Avenir Heavy"/>
              </a:rPr>
              <a:t>ERM Process: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school template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98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GB" sz="3200" dirty="0" smtClean="0">
                <a:effectLst/>
                <a:latin typeface="Avenir Black"/>
                <a:cs typeface="Avenir Black"/>
              </a:rPr>
              <a:t>Assessment of risks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What </a:t>
            </a:r>
            <a:r>
              <a:rPr lang="en-GB" sz="3200" dirty="0">
                <a:effectLst/>
                <a:latin typeface="Avenir Book"/>
                <a:cs typeface="Avenir Book"/>
              </a:rPr>
              <a:t>is the potential for adverse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effects including </a:t>
            </a:r>
            <a:r>
              <a:rPr lang="en-GB" sz="3200" dirty="0">
                <a:effectLst/>
                <a:latin typeface="Avenir Book"/>
                <a:cs typeface="Avenir Book"/>
              </a:rPr>
              <a:t>potential for pain, discomfort, distress or inconvenience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?</a:t>
            </a:r>
          </a:p>
          <a:p>
            <a:pPr>
              <a:buFont typeface="Wingdings" charset="2"/>
              <a:buChar char="§"/>
            </a:pPr>
            <a:r>
              <a:rPr lang="en-GB" sz="3200" dirty="0">
                <a:effectLst/>
                <a:latin typeface="Avenir Book"/>
                <a:cs typeface="Avenir Book"/>
              </a:rPr>
              <a:t>How will risks or inconvenience to the participant/researcher be minimised ?</a:t>
            </a:r>
            <a:endParaRPr lang="en-GB" sz="3200" dirty="0" smtClean="0">
              <a:effectLst/>
              <a:latin typeface="Avenir Book"/>
              <a:cs typeface="Avenir Book"/>
            </a:endParaRPr>
          </a:p>
          <a:p>
            <a:pPr>
              <a:buFont typeface="Wingdings" charset="2"/>
              <a:buChar char="§"/>
            </a:pPr>
            <a:r>
              <a:rPr lang="en-GB" sz="3200" dirty="0">
                <a:effectLst/>
                <a:latin typeface="Avenir Book"/>
                <a:cs typeface="Avenir Book"/>
              </a:rPr>
              <a:t>How long do you anticipate the total duration of participation for each participant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91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>
                <a:effectLst/>
                <a:latin typeface="Avenir Heavy"/>
                <a:cs typeface="Avenir Heavy"/>
              </a:rPr>
              <a:t>ERM Process: 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school template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98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GB" sz="3200" dirty="0" smtClean="0">
                <a:effectLst/>
                <a:latin typeface="Avenir Black"/>
                <a:cs typeface="Avenir Black"/>
              </a:rPr>
              <a:t>Data confidentiality and anonymity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Will </a:t>
            </a:r>
            <a:r>
              <a:rPr lang="en-GB" sz="3200" dirty="0">
                <a:effectLst/>
                <a:latin typeface="Avenir Book"/>
                <a:cs typeface="Avenir Book"/>
              </a:rPr>
              <a:t>the data be stored in a secure place at all times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?</a:t>
            </a:r>
          </a:p>
          <a:p>
            <a:pPr>
              <a:buFont typeface="Wingdings" charset="2"/>
              <a:buChar char="§"/>
            </a:pPr>
            <a:r>
              <a:rPr lang="en-GB" sz="3200" dirty="0">
                <a:effectLst/>
                <a:latin typeface="Avenir Book"/>
                <a:cs typeface="Avenir Book"/>
              </a:rPr>
              <a:t>What measures have been put in place to ensure confidentiality of personal data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?</a:t>
            </a:r>
          </a:p>
          <a:p>
            <a:pPr>
              <a:buFont typeface="Wingdings" charset="2"/>
              <a:buChar char="§"/>
            </a:pPr>
            <a:r>
              <a:rPr lang="en-GB" sz="3200" dirty="0">
                <a:effectLst/>
                <a:latin typeface="Avenir Book"/>
                <a:cs typeface="Avenir Book"/>
              </a:rPr>
              <a:t>Who will control the data generated during the study and act as its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custodian?</a:t>
            </a:r>
          </a:p>
          <a:p>
            <a:pPr>
              <a:buFont typeface="Wingdings" charset="2"/>
              <a:buChar char="§"/>
            </a:pPr>
            <a:r>
              <a:rPr lang="en-GB" sz="3200" dirty="0">
                <a:effectLst/>
                <a:latin typeface="Avenir Book"/>
                <a:cs typeface="Avenir Book"/>
              </a:rPr>
              <a:t>Who will have access to the data generated by the study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?</a:t>
            </a:r>
          </a:p>
          <a:p>
            <a:pPr>
              <a:buFont typeface="Wingdings" charset="2"/>
              <a:buChar char="§"/>
            </a:pPr>
            <a:r>
              <a:rPr lang="en-GB" sz="3200" dirty="0">
                <a:effectLst/>
                <a:latin typeface="Avenir Book"/>
                <a:cs typeface="Avenir Book"/>
              </a:rPr>
              <a:t>Will the data be kept for 5 years?</a:t>
            </a:r>
            <a:endParaRPr lang="en-GB" sz="3200" dirty="0" smtClean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95670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>
                <a:effectLst/>
                <a:latin typeface="Avenir Heavy"/>
                <a:cs typeface="Avenir Heavy"/>
              </a:rPr>
              <a:t>What is Ethical Research?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0" y="1230923"/>
            <a:ext cx="9143999" cy="2940539"/>
          </a:xfrm>
        </p:spPr>
        <p:txBody>
          <a:bodyPr anchor="t">
            <a:normAutofit/>
          </a:bodyPr>
          <a:lstStyle/>
          <a:p>
            <a:pPr marL="18288" indent="0">
              <a:buNone/>
            </a:pPr>
            <a:r>
              <a:rPr lang="en-GB" sz="3600" i="1" dirty="0" smtClean="0">
                <a:effectLst/>
                <a:latin typeface="Avenir Book"/>
                <a:cs typeface="Avenir Book"/>
              </a:rPr>
              <a:t>“The dignity, rights, safety and well being of </a:t>
            </a:r>
            <a:r>
              <a:rPr lang="en-GB" sz="3600" i="1" u="sng" dirty="0" smtClean="0">
                <a:effectLst/>
                <a:latin typeface="Avenir Book"/>
                <a:cs typeface="Avenir Book"/>
              </a:rPr>
              <a:t>human participants</a:t>
            </a:r>
            <a:r>
              <a:rPr lang="en-GB" sz="3600" i="1" dirty="0" smtClean="0">
                <a:effectLst/>
                <a:latin typeface="Avenir Book"/>
                <a:cs typeface="Avenir Book"/>
              </a:rPr>
              <a:t> must at all times be considered, respected and safeguarded. This includes </a:t>
            </a:r>
            <a:r>
              <a:rPr lang="en-GB" sz="3600" i="1" u="sng" dirty="0" smtClean="0">
                <a:effectLst/>
                <a:latin typeface="Avenir Book"/>
                <a:cs typeface="Avenir Book"/>
              </a:rPr>
              <a:t>research subjects</a:t>
            </a:r>
            <a:r>
              <a:rPr lang="en-GB" sz="3600" i="1" dirty="0" smtClean="0">
                <a:effectLst/>
                <a:latin typeface="Avenir Book"/>
                <a:cs typeface="Avenir Book"/>
              </a:rPr>
              <a:t>, </a:t>
            </a:r>
            <a:r>
              <a:rPr lang="en-GB" sz="3600" i="1" u="sng" smtClean="0">
                <a:effectLst/>
                <a:latin typeface="Avenir Book"/>
                <a:cs typeface="Avenir Book"/>
              </a:rPr>
              <a:t>their tissues, </a:t>
            </a:r>
            <a:r>
              <a:rPr lang="en-GB" sz="3600" i="1" u="sng" dirty="0" smtClean="0">
                <a:effectLst/>
                <a:latin typeface="Avenir Book"/>
                <a:cs typeface="Avenir Book"/>
              </a:rPr>
              <a:t>organs</a:t>
            </a:r>
            <a:r>
              <a:rPr lang="en-GB" sz="3600" i="1" dirty="0" smtClean="0">
                <a:effectLst/>
                <a:latin typeface="Avenir Book"/>
                <a:cs typeface="Avenir Book"/>
              </a:rPr>
              <a:t> or </a:t>
            </a:r>
            <a:r>
              <a:rPr lang="en-GB" sz="3600" i="1" u="sng" dirty="0" smtClean="0">
                <a:effectLst/>
                <a:latin typeface="Avenir Book"/>
                <a:cs typeface="Avenir Book"/>
              </a:rPr>
              <a:t>personal data</a:t>
            </a:r>
            <a:r>
              <a:rPr lang="en-GB" sz="3600" i="1" dirty="0" smtClean="0">
                <a:effectLst/>
                <a:latin typeface="Avenir Book"/>
                <a:cs typeface="Avenir Book"/>
              </a:rPr>
              <a:t>”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-1696784" y="2813834"/>
            <a:ext cx="2147483647" cy="2147483647"/>
            <a:chOff x="2447" y="1811"/>
            <a:chExt cx="6004575" cy="5141773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3122535" y="3306847"/>
              <a:ext cx="2884487" cy="1836737"/>
              <a:chOff x="3122613" y="3306763"/>
              <a:chExt cx="2884487" cy="1836737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2613" y="3306763"/>
                <a:ext cx="1524000" cy="18367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1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813" y="3306763"/>
                <a:ext cx="1284287" cy="18367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0" name="AutoShape 24"/>
            <p:cNvCxnSpPr>
              <a:cxnSpLocks noChangeShapeType="1"/>
              <a:endCxn id="13" idx="0"/>
            </p:cNvCxnSpPr>
            <p:nvPr/>
          </p:nvCxnSpPr>
          <p:spPr bwMode="auto">
            <a:xfrm rot="5400000">
              <a:off x="2350" y="1908"/>
              <a:ext cx="272" cy="78"/>
            </a:xfrm>
            <a:prstGeom prst="curvedConnector3">
              <a:avLst>
                <a:gd name="adj1" fmla="val 47796"/>
              </a:avLst>
            </a:pr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26"/>
            <p:cNvCxnSpPr>
              <a:cxnSpLocks noChangeShapeType="1"/>
              <a:endCxn id="13" idx="0"/>
            </p:cNvCxnSpPr>
            <p:nvPr/>
          </p:nvCxnSpPr>
          <p:spPr bwMode="auto">
            <a:xfrm rot="16200000" flipH="1">
              <a:off x="2817" y="1519"/>
              <a:ext cx="272" cy="855"/>
            </a:xfrm>
            <a:prstGeom prst="curvedConnector3">
              <a:avLst>
                <a:gd name="adj1" fmla="val 47796"/>
              </a:avLst>
            </a:pr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34" y="5157576"/>
            <a:ext cx="809" cy="1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66" y="3995037"/>
            <a:ext cx="960" cy="1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5" y="4275635"/>
            <a:ext cx="1951891" cy="2191274"/>
          </a:xfrm>
          <a:prstGeom prst="rect">
            <a:avLst/>
          </a:prstGeom>
        </p:spPr>
      </p:pic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4" y="4308231"/>
            <a:ext cx="2019300" cy="2139717"/>
          </a:xfrm>
          <a:prstGeom prst="rect">
            <a:avLst/>
          </a:prstGeom>
        </p:spPr>
      </p:pic>
      <p:pic>
        <p:nvPicPr>
          <p:cNvPr id="18" name="Picture 17" descr="imag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36" y="4269653"/>
            <a:ext cx="2197256" cy="2197256"/>
          </a:xfrm>
          <a:prstGeom prst="rect">
            <a:avLst/>
          </a:prstGeom>
        </p:spPr>
      </p:pic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6926384" y="4269653"/>
            <a:ext cx="2051538" cy="2301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GB" sz="1800" dirty="0">
                <a:latin typeface="Arial"/>
                <a:cs typeface="Arial"/>
              </a:rPr>
              <a:t>Name</a:t>
            </a:r>
          </a:p>
          <a:p>
            <a:pPr algn="r">
              <a:spcBef>
                <a:spcPct val="0"/>
              </a:spcBef>
            </a:pPr>
            <a:r>
              <a:rPr lang="en-GB" sz="1800" dirty="0">
                <a:latin typeface="Arial"/>
                <a:cs typeface="Arial"/>
              </a:rPr>
              <a:t>Address</a:t>
            </a:r>
          </a:p>
          <a:p>
            <a:pPr algn="r">
              <a:spcBef>
                <a:spcPct val="0"/>
              </a:spcBef>
            </a:pPr>
            <a:r>
              <a:rPr lang="en-GB" sz="1800" dirty="0">
                <a:latin typeface="Arial"/>
                <a:cs typeface="Arial"/>
              </a:rPr>
              <a:t>Phone Number</a:t>
            </a:r>
          </a:p>
          <a:p>
            <a:pPr algn="r">
              <a:spcBef>
                <a:spcPct val="0"/>
              </a:spcBef>
            </a:pPr>
            <a:r>
              <a:rPr lang="en-GB" sz="1800" dirty="0">
                <a:latin typeface="Arial"/>
                <a:cs typeface="Arial"/>
              </a:rPr>
              <a:t>Bank Account</a:t>
            </a:r>
          </a:p>
          <a:p>
            <a:pPr algn="r">
              <a:spcBef>
                <a:spcPct val="0"/>
              </a:spcBef>
            </a:pPr>
            <a:r>
              <a:rPr lang="en-GB" sz="1800" dirty="0">
                <a:latin typeface="Arial"/>
                <a:cs typeface="Arial"/>
              </a:rPr>
              <a:t>Academic Record</a:t>
            </a:r>
          </a:p>
          <a:p>
            <a:pPr algn="r">
              <a:spcBef>
                <a:spcPct val="0"/>
              </a:spcBef>
            </a:pPr>
            <a:r>
              <a:rPr lang="en-GB" sz="1800" dirty="0">
                <a:latin typeface="Arial"/>
                <a:cs typeface="Arial"/>
              </a:rPr>
              <a:t>Medical Records</a:t>
            </a:r>
          </a:p>
          <a:p>
            <a:pPr algn="r">
              <a:spcBef>
                <a:spcPct val="0"/>
              </a:spcBef>
            </a:pPr>
            <a:r>
              <a:rPr lang="en-GB" sz="1800" dirty="0">
                <a:latin typeface="Arial"/>
                <a:cs typeface="Arial"/>
              </a:rPr>
              <a:t>Photographs</a:t>
            </a:r>
          </a:p>
          <a:p>
            <a:pPr algn="r">
              <a:spcBef>
                <a:spcPct val="0"/>
              </a:spcBef>
            </a:pPr>
            <a:r>
              <a:rPr lang="en-GB" sz="1800" dirty="0" err="1">
                <a:latin typeface="Arial"/>
                <a:cs typeface="Arial"/>
              </a:rPr>
              <a:t>etc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1" name="AutoShape 37"/>
          <p:cNvSpPr>
            <a:spLocks noChangeArrowheads="1"/>
          </p:cNvSpPr>
          <p:nvPr/>
        </p:nvSpPr>
        <p:spPr bwMode="auto">
          <a:xfrm>
            <a:off x="6876685" y="5913315"/>
            <a:ext cx="2189162" cy="365125"/>
          </a:xfrm>
          <a:prstGeom prst="roundRect">
            <a:avLst>
              <a:gd name="adj" fmla="val 16667"/>
            </a:avLst>
          </a:prstGeom>
          <a:solidFill>
            <a:srgbClr val="00FF00">
              <a:alpha val="4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Workflow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00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Decide if you project need ethics approval for your research </a:t>
            </a: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 Ethics Decision Tool</a:t>
            </a:r>
          </a:p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Apply for ethics  Ethical Review </a:t>
            </a:r>
            <a:r>
              <a:rPr lang="en-GB" sz="3200" dirty="0">
                <a:effectLst/>
                <a:latin typeface="Avenir Book"/>
                <a:cs typeface="Avenir Book"/>
                <a:sym typeface="Wingdings"/>
              </a:rPr>
              <a:t>Management </a:t>
            </a: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Tool (ERM)</a:t>
            </a:r>
          </a:p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Submit and wait</a:t>
            </a:r>
          </a:p>
          <a:p>
            <a:pPr marL="532638" indent="-514350">
              <a:buFont typeface="+mj-lt"/>
              <a:buAutoNum type="arabicPeriod"/>
            </a:pPr>
            <a:endParaRPr lang="en-GB" sz="3200" dirty="0" smtClean="0">
              <a:effectLst/>
              <a:latin typeface="Avenir Book"/>
              <a:cs typeface="Avenir Book"/>
              <a:sym typeface="Wingdings"/>
            </a:endParaRPr>
          </a:p>
          <a:p>
            <a:pPr marL="18288" indent="0" algn="ctr">
              <a:buNone/>
            </a:pPr>
            <a:endParaRPr lang="en-GB" sz="1600" dirty="0">
              <a:effectLst/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92543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Workflow</a:t>
            </a:r>
          </a:p>
        </p:txBody>
      </p:sp>
      <p:pic>
        <p:nvPicPr>
          <p:cNvPr id="3" name="Picture 2" descr="ethics-4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19" y="1289538"/>
            <a:ext cx="6068284" cy="51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3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Workflow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00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Decide if you project need ethics approval for your research </a:t>
            </a: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 Ethics Decision Tool</a:t>
            </a:r>
          </a:p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Apply for ethics  Ethical Review </a:t>
            </a:r>
            <a:r>
              <a:rPr lang="en-GB" sz="3200" dirty="0">
                <a:effectLst/>
                <a:latin typeface="Avenir Book"/>
                <a:cs typeface="Avenir Book"/>
                <a:sym typeface="Wingdings"/>
              </a:rPr>
              <a:t>Management </a:t>
            </a: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Tool (ERM)</a:t>
            </a:r>
          </a:p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Submit and wait</a:t>
            </a:r>
          </a:p>
          <a:p>
            <a:pPr marL="532638" indent="-514350"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Outcomes (after 1-3 weeks)</a:t>
            </a:r>
          </a:p>
          <a:p>
            <a:pPr lvl="1">
              <a:buFont typeface="Wingdings" charset="2"/>
              <a:buChar char="§"/>
            </a:pPr>
            <a:r>
              <a:rPr lang="en-GB" sz="2800" dirty="0" smtClean="0">
                <a:effectLst/>
                <a:latin typeface="Avenir Book"/>
                <a:cs typeface="Avenir Book"/>
                <a:sym typeface="Wingdings"/>
              </a:rPr>
              <a:t>It does not fit with the CS templates  escalate</a:t>
            </a:r>
            <a:endParaRPr lang="en-GB" sz="3000" dirty="0" smtClean="0">
              <a:effectLst/>
              <a:latin typeface="Avenir Book"/>
              <a:cs typeface="Avenir Book"/>
              <a:sym typeface="Wingdings"/>
            </a:endParaRPr>
          </a:p>
          <a:p>
            <a:pPr lvl="1">
              <a:buFont typeface="Wingdings" charset="2"/>
              <a:buChar char="§"/>
            </a:pPr>
            <a:r>
              <a:rPr lang="en-GB" sz="3000" dirty="0" smtClean="0">
                <a:effectLst/>
                <a:latin typeface="Avenir Book"/>
                <a:cs typeface="Avenir Book"/>
                <a:sym typeface="Wingdings"/>
              </a:rPr>
              <a:t>It fits with the CS templates</a:t>
            </a:r>
          </a:p>
          <a:p>
            <a:pPr lvl="2">
              <a:buFont typeface="Courier New"/>
              <a:buChar char="o"/>
            </a:pPr>
            <a:r>
              <a:rPr lang="en-GB" sz="2400" dirty="0" smtClean="0">
                <a:effectLst/>
                <a:latin typeface="Avenir Book"/>
                <a:cs typeface="Avenir Book"/>
                <a:sym typeface="Wingdings"/>
              </a:rPr>
              <a:t>No problems: approved</a:t>
            </a:r>
          </a:p>
          <a:p>
            <a:pPr lvl="2">
              <a:buFont typeface="Courier New"/>
              <a:buChar char="o"/>
            </a:pPr>
            <a:r>
              <a:rPr lang="en-GB" sz="2400" dirty="0" smtClean="0">
                <a:effectLst/>
                <a:latin typeface="Avenir Book"/>
                <a:cs typeface="Avenir Book"/>
                <a:sym typeface="Wingdings"/>
              </a:rPr>
              <a:t>There are issues: update and resubmit. GOTO 3</a:t>
            </a:r>
          </a:p>
          <a:p>
            <a:pPr marL="18288" indent="0" algn="ctr">
              <a:buNone/>
            </a:pPr>
            <a:endParaRPr lang="en-GB" sz="1600" dirty="0">
              <a:effectLst/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92543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1"/>
            <a:ext cx="9144000" cy="983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2000" dirty="0" smtClean="0">
                <a:effectLst/>
                <a:latin typeface="Avenir Book"/>
                <a:cs typeface="Avenir Book"/>
              </a:rPr>
              <a:t>Ethics in CS research</a:t>
            </a:r>
            <a:endParaRPr lang="en-GB" sz="2000" dirty="0">
              <a:effectLst/>
              <a:latin typeface="Avenir Book"/>
              <a:cs typeface="Avenir Book"/>
            </a:endParaRPr>
          </a:p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Summary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1923" y="1259496"/>
            <a:ext cx="8802077" cy="5500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Involving humans is an important part </a:t>
            </a:r>
            <a:r>
              <a:rPr lang="en-GB" sz="3200" smtClean="0">
                <a:effectLst/>
                <a:latin typeface="Avenir Book"/>
                <a:cs typeface="Avenir Book"/>
              </a:rPr>
              <a:t>of CS research</a:t>
            </a:r>
            <a:endParaRPr lang="en-GB" sz="3200" dirty="0" smtClean="0">
              <a:effectLst/>
              <a:latin typeface="Avenir Book"/>
              <a:cs typeface="Avenir Book"/>
            </a:endParaRP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Unlike biologists and clinicians we are not used to it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Supervisor should advise you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Online resources and application process</a:t>
            </a:r>
          </a:p>
          <a:p>
            <a:pPr>
              <a:buFont typeface="Wingdings" charset="2"/>
              <a:buChar char="§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Ask me ethics@cs.manchester.ac.uk</a:t>
            </a:r>
          </a:p>
        </p:txBody>
      </p:sp>
    </p:spTree>
    <p:extLst>
      <p:ext uri="{BB962C8B-B14F-4D97-AF65-F5344CB8AC3E}">
        <p14:creationId xmlns:p14="http://schemas.microsoft.com/office/powerpoint/2010/main" val="20929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1664481"/>
            <a:ext cx="9144000" cy="1453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 algn="ctr"/>
            <a:r>
              <a:rPr lang="en-GB" sz="4000" dirty="0" smtClean="0">
                <a:effectLst/>
                <a:latin typeface="Avenir Heavy"/>
                <a:cs typeface="Avenir Heavy"/>
              </a:rPr>
              <a:t>Part </a:t>
            </a:r>
            <a:r>
              <a:rPr lang="en-GB" sz="4000" dirty="0">
                <a:effectLst/>
                <a:latin typeface="Avenir Heavy"/>
                <a:cs typeface="Avenir Heavy"/>
              </a:rPr>
              <a:t>3</a:t>
            </a:r>
            <a:r>
              <a:rPr lang="en-GB" sz="4000" dirty="0" smtClean="0">
                <a:effectLst/>
                <a:latin typeface="Avenir Heavy"/>
                <a:cs typeface="Avenir Heavy"/>
              </a:rPr>
              <a:t>. </a:t>
            </a:r>
            <a:r>
              <a:rPr lang="en-GB" sz="4000" dirty="0" smtClean="0">
                <a:effectLst/>
                <a:latin typeface="Avenir Book"/>
                <a:cs typeface="Avenir Book"/>
              </a:rPr>
              <a:t>Discuss the proposed scenarios</a:t>
            </a:r>
            <a:endParaRPr lang="en-GB" sz="4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83318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Question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791308" y="2119923"/>
            <a:ext cx="7639538" cy="1670533"/>
          </a:xfrm>
        </p:spPr>
        <p:txBody>
          <a:bodyPr anchor="t">
            <a:noAutofit/>
          </a:bodyPr>
          <a:lstStyle/>
          <a:p>
            <a:pPr marL="18288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600" dirty="0">
                <a:effectLst/>
                <a:latin typeface="Avenir Book"/>
                <a:cs typeface="Avenir Book"/>
              </a:rPr>
              <a:t>When somebody dies, what happens to their social network profile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?</a:t>
            </a:r>
            <a:endParaRPr lang="en-GB" sz="3600" dirty="0" smtClean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9767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Scenarios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117230" y="1248528"/>
            <a:ext cx="8889999" cy="3567697"/>
          </a:xfrm>
        </p:spPr>
        <p:txBody>
          <a:bodyPr anchor="t">
            <a:normAutofit/>
          </a:bodyPr>
          <a:lstStyle/>
          <a:p>
            <a:pPr marL="532638" indent="-51435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Usability study of an in-car user interface</a:t>
            </a:r>
          </a:p>
          <a:p>
            <a:pPr marL="532638" indent="-51435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Study of usage of smart appliances</a:t>
            </a:r>
          </a:p>
          <a:p>
            <a:pPr marL="532638" indent="-51435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Analysis of American politics in social media</a:t>
            </a:r>
          </a:p>
          <a:p>
            <a:pPr marL="532638" indent="-51435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Online survey about attitudes towards online dating</a:t>
            </a:r>
          </a:p>
        </p:txBody>
      </p:sp>
      <p:pic>
        <p:nvPicPr>
          <p:cNvPr id="2" name="Picture 1" descr="Tesla-Screen-Open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82"/>
          <a:stretch/>
        </p:blipFill>
        <p:spPr>
          <a:xfrm>
            <a:off x="111998" y="4747844"/>
            <a:ext cx="2768796" cy="1973384"/>
          </a:xfrm>
          <a:prstGeom prst="rect">
            <a:avLst/>
          </a:prstGeom>
        </p:spPr>
      </p:pic>
      <p:pic>
        <p:nvPicPr>
          <p:cNvPr id="3" name="Picture 2" descr="haier-fridge-480x6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03" y="4747843"/>
            <a:ext cx="1480039" cy="1973385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" r="7826"/>
          <a:stretch/>
        </p:blipFill>
        <p:spPr>
          <a:xfrm>
            <a:off x="4669692" y="4747844"/>
            <a:ext cx="2214385" cy="1973384"/>
          </a:xfrm>
          <a:prstGeom prst="rect">
            <a:avLst/>
          </a:prstGeom>
        </p:spPr>
      </p:pic>
      <p:pic>
        <p:nvPicPr>
          <p:cNvPr id="7" name="Picture 6" descr="is-online-dating-right-for-you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1"/>
          <a:stretch/>
        </p:blipFill>
        <p:spPr>
          <a:xfrm>
            <a:off x="7001307" y="4767382"/>
            <a:ext cx="2005922" cy="19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Schedule: self-study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54000" y="1180147"/>
            <a:ext cx="8889999" cy="5677853"/>
          </a:xfrm>
        </p:spPr>
        <p:txBody>
          <a:bodyPr anchor="t">
            <a:normAutofit/>
          </a:bodyPr>
          <a:lstStyle/>
          <a:p>
            <a:pPr marL="18288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200" u="sng" dirty="0" smtClean="0">
                <a:effectLst/>
                <a:latin typeface="Avenir Book"/>
                <a:cs typeface="Avenir Book"/>
              </a:rPr>
              <a:t>Task 1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. Do and finish part 3 in groups</a:t>
            </a:r>
          </a:p>
          <a:p>
            <a:pPr marL="18288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200" u="sng" dirty="0" smtClean="0">
                <a:effectLst/>
                <a:latin typeface="Avenir Book"/>
                <a:cs typeface="Avenir Book"/>
              </a:rPr>
              <a:t>Task 2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. Reflect on whether your project needs ethical approval</a:t>
            </a:r>
          </a:p>
          <a:p>
            <a:pPr marL="18288" indent="0">
              <a:spcBef>
                <a:spcPts val="0"/>
              </a:spcBef>
              <a:spcAft>
                <a:spcPts val="1800"/>
              </a:spcAft>
              <a:buNone/>
            </a:pPr>
            <a:endParaRPr lang="en-GB" sz="3200" dirty="0">
              <a:effectLst/>
              <a:latin typeface="Avenir Book"/>
              <a:cs typeface="Avenir Book"/>
            </a:endParaRPr>
          </a:p>
          <a:p>
            <a:pPr marL="18288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200" dirty="0" smtClean="0">
                <a:effectLst/>
                <a:latin typeface="Avenir Book"/>
                <a:cs typeface="Avenir Book"/>
                <a:sym typeface="Wingdings"/>
              </a:rPr>
              <a:t> </a:t>
            </a:r>
            <a:r>
              <a:rPr lang="en-GB" sz="3200" dirty="0" smtClean="0">
                <a:effectLst/>
                <a:latin typeface="Avenir Book"/>
                <a:cs typeface="Avenir Book"/>
              </a:rPr>
              <a:t>To be included in the ‘Project overview and plan’ report.</a:t>
            </a:r>
          </a:p>
        </p:txBody>
      </p:sp>
    </p:spTree>
    <p:extLst>
      <p:ext uri="{BB962C8B-B14F-4D97-AF65-F5344CB8AC3E}">
        <p14:creationId xmlns:p14="http://schemas.microsoft.com/office/powerpoint/2010/main" val="5671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1664481"/>
            <a:ext cx="9144000" cy="1453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 algn="ctr"/>
            <a:r>
              <a:rPr lang="en-GB" sz="4000" dirty="0" smtClean="0">
                <a:effectLst/>
                <a:latin typeface="Avenir Heavy"/>
                <a:cs typeface="Avenir Heavy"/>
              </a:rPr>
              <a:t>Part 4. </a:t>
            </a:r>
            <a:r>
              <a:rPr lang="en-GB" sz="4000" dirty="0" smtClean="0">
                <a:effectLst/>
                <a:latin typeface="Avenir Book"/>
                <a:cs typeface="Avenir Book"/>
              </a:rPr>
              <a:t>Report your results</a:t>
            </a:r>
            <a:endParaRPr lang="en-GB" sz="4000" dirty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83318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Scenarios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117230" y="1248528"/>
            <a:ext cx="8889999" cy="3567697"/>
          </a:xfrm>
        </p:spPr>
        <p:txBody>
          <a:bodyPr anchor="t">
            <a:normAutofit/>
          </a:bodyPr>
          <a:lstStyle/>
          <a:p>
            <a:pPr marL="532638" indent="-51435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Usability study of an in-car user interface</a:t>
            </a:r>
          </a:p>
          <a:p>
            <a:pPr marL="532638" indent="-51435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Study of usage of smart appliances</a:t>
            </a:r>
          </a:p>
          <a:p>
            <a:pPr marL="532638" indent="-51435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Analysis of American politics in social media</a:t>
            </a:r>
          </a:p>
          <a:p>
            <a:pPr marL="532638" indent="-51435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3200" dirty="0" smtClean="0">
                <a:effectLst/>
                <a:latin typeface="Avenir Book"/>
                <a:cs typeface="Avenir Book"/>
              </a:rPr>
              <a:t>Online survey about attitudes towards online dating</a:t>
            </a:r>
          </a:p>
        </p:txBody>
      </p:sp>
      <p:pic>
        <p:nvPicPr>
          <p:cNvPr id="2" name="Picture 1" descr="Tesla-Screen-Open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82"/>
          <a:stretch/>
        </p:blipFill>
        <p:spPr>
          <a:xfrm>
            <a:off x="111998" y="4747844"/>
            <a:ext cx="2768796" cy="1973384"/>
          </a:xfrm>
          <a:prstGeom prst="rect">
            <a:avLst/>
          </a:prstGeom>
        </p:spPr>
      </p:pic>
      <p:pic>
        <p:nvPicPr>
          <p:cNvPr id="3" name="Picture 2" descr="haier-fridge-480x6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03" y="4747843"/>
            <a:ext cx="1480039" cy="1973385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" r="7826"/>
          <a:stretch/>
        </p:blipFill>
        <p:spPr>
          <a:xfrm>
            <a:off x="4669692" y="4747844"/>
            <a:ext cx="2214385" cy="1973384"/>
          </a:xfrm>
          <a:prstGeom prst="rect">
            <a:avLst/>
          </a:prstGeom>
        </p:spPr>
      </p:pic>
      <p:pic>
        <p:nvPicPr>
          <p:cNvPr id="7" name="Picture 6" descr="is-online-dating-right-for-you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1"/>
          <a:stretch/>
        </p:blipFill>
        <p:spPr>
          <a:xfrm>
            <a:off x="7001307" y="4767382"/>
            <a:ext cx="2005922" cy="19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9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Ethics in CS research?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63770" y="1180147"/>
            <a:ext cx="8167076" cy="2743583"/>
          </a:xfrm>
        </p:spPr>
        <p:txBody>
          <a:bodyPr anchor="t"/>
          <a:lstStyle/>
          <a:p>
            <a:pPr marL="18288" indent="0">
              <a:spcBef>
                <a:spcPts val="3024"/>
              </a:spcBef>
              <a:buNone/>
            </a:pPr>
            <a:r>
              <a:rPr lang="en-GB" sz="4000" dirty="0" smtClean="0">
                <a:effectLst/>
                <a:latin typeface="Avenir Book"/>
                <a:cs typeface="Avenir Book"/>
              </a:rPr>
              <a:t>It’s about protecting:</a:t>
            </a:r>
          </a:p>
          <a:p>
            <a:pPr>
              <a:spcBef>
                <a:spcPts val="3024"/>
              </a:spcBef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Data</a:t>
            </a:r>
          </a:p>
          <a:p>
            <a:pPr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Humans</a:t>
            </a:r>
            <a:endParaRPr lang="en-GB" sz="2800" dirty="0" smtClean="0">
              <a:effectLst/>
              <a:latin typeface="Avenir Book"/>
              <a:cs typeface="Avenir Book"/>
            </a:endParaRPr>
          </a:p>
        </p:txBody>
      </p:sp>
      <p:pic>
        <p:nvPicPr>
          <p:cNvPr id="9" name="Picture 8" descr="334a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16" y="3923730"/>
            <a:ext cx="3928005" cy="2622223"/>
          </a:xfrm>
          <a:prstGeom prst="rect">
            <a:avLst/>
          </a:prstGeom>
        </p:spPr>
      </p:pic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9" y="3923730"/>
            <a:ext cx="3500803" cy="26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751" y="701040"/>
            <a:ext cx="8297334" cy="2361242"/>
          </a:xfrm>
        </p:spPr>
        <p:txBody>
          <a:bodyPr/>
          <a:lstStyle/>
          <a:p>
            <a:r>
              <a:rPr lang="en-GB" sz="4800" dirty="0" smtClean="0">
                <a:effectLst/>
                <a:latin typeface="Avenir Heavy"/>
                <a:cs typeface="Avenir Heavy"/>
              </a:rPr>
              <a:t>Ethics in</a:t>
            </a:r>
            <a:br>
              <a:rPr lang="en-GB" sz="4800" dirty="0" smtClean="0">
                <a:effectLst/>
                <a:latin typeface="Avenir Heavy"/>
                <a:cs typeface="Avenir Heavy"/>
              </a:rPr>
            </a:br>
            <a:r>
              <a:rPr lang="en-GB" sz="4800" dirty="0" smtClean="0">
                <a:effectLst/>
                <a:latin typeface="Avenir Heavy"/>
                <a:cs typeface="Avenir Heavy"/>
              </a:rPr>
              <a:t>Computer Science Research</a:t>
            </a:r>
            <a:endParaRPr lang="en-GB" sz="4800" dirty="0">
              <a:effectLst/>
              <a:latin typeface="Avenir Heavy"/>
              <a:cs typeface="Avenir Heavy"/>
            </a:endParaRPr>
          </a:p>
        </p:txBody>
      </p:sp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" y="0"/>
            <a:ext cx="1655064" cy="7010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" y="5618525"/>
            <a:ext cx="9143999" cy="1239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873517" y="4194652"/>
            <a:ext cx="3015078" cy="397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None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9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7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effectLst/>
                <a:latin typeface="Avenir Book"/>
                <a:cs typeface="Avenir Book"/>
              </a:rPr>
              <a:t>COMP 60990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3701" y="5618524"/>
            <a:ext cx="8220300" cy="123947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effectLst/>
                <a:latin typeface="Avenir Book"/>
                <a:cs typeface="Avenir Book"/>
              </a:rPr>
              <a:t>Markel Vigo</a:t>
            </a:r>
          </a:p>
          <a:p>
            <a:pPr algn="r"/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effectLst/>
                <a:latin typeface="Avenir Book"/>
                <a:cs typeface="Avenir Book"/>
              </a:rPr>
              <a:t>markel.vigo@manchester.ac.uk</a:t>
            </a:r>
            <a:endParaRPr lang="en-US" dirty="0" smtClean="0">
              <a:solidFill>
                <a:schemeClr val="accent4">
                  <a:lumMod val="50000"/>
                </a:schemeClr>
              </a:solidFill>
              <a:effectLst/>
              <a:latin typeface="Avenir Book"/>
              <a:cs typeface="Avenir Book"/>
            </a:endParaRPr>
          </a:p>
          <a:p>
            <a:pPr algn="r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effectLst/>
                <a:latin typeface="Avenir Book"/>
                <a:cs typeface="Avenir Book"/>
              </a:rPr>
              <a:t>Bio-Health Informatics Group </a:t>
            </a:r>
          </a:p>
        </p:txBody>
      </p:sp>
    </p:spTree>
    <p:extLst>
      <p:ext uri="{BB962C8B-B14F-4D97-AF65-F5344CB8AC3E}">
        <p14:creationId xmlns:p14="http://schemas.microsoft.com/office/powerpoint/2010/main" val="379262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67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000" dirty="0" smtClean="0">
                <a:effectLst/>
                <a:latin typeface="Avenir Heavy"/>
                <a:cs typeface="Avenir Heavy"/>
              </a:rPr>
              <a:t>Typical scenarios</a:t>
            </a:r>
            <a:endParaRPr lang="en-GB" sz="40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0" y="1180147"/>
            <a:ext cx="9143999" cy="5677853"/>
          </a:xfrm>
        </p:spPr>
        <p:txBody>
          <a:bodyPr anchor="t">
            <a:normAutofit/>
          </a:bodyPr>
          <a:lstStyle/>
          <a:p>
            <a:pPr>
              <a:spcBef>
                <a:spcPts val="3024"/>
              </a:spcBef>
              <a:spcAft>
                <a:spcPts val="1200"/>
              </a:spcAft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The experimenter creates a poster to recruit participants and says £10 will be awarded to those taking part</a:t>
            </a:r>
          </a:p>
          <a:p>
            <a:pPr>
              <a:spcBef>
                <a:spcPts val="3024"/>
              </a:spcBef>
              <a:spcAft>
                <a:spcPts val="1200"/>
              </a:spcAft>
              <a:buFont typeface="Wingdings" charset="2"/>
              <a:buChar char="§"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The </a:t>
            </a:r>
            <a:r>
              <a:rPr lang="en-GB" sz="3600" dirty="0">
                <a:effectLst/>
                <a:latin typeface="Avenir Book"/>
                <a:cs typeface="Avenir Book"/>
              </a:rPr>
              <a:t>experimenter 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recruits participants in the classroom or corridors of the school</a:t>
            </a:r>
          </a:p>
          <a:p>
            <a:pPr>
              <a:spcBef>
                <a:spcPts val="3024"/>
              </a:spcBef>
              <a:spcAft>
                <a:spcPts val="1200"/>
              </a:spcAft>
              <a:buFont typeface="Wingdings" charset="2"/>
              <a:buChar char="§"/>
            </a:pPr>
            <a:r>
              <a:rPr lang="en-GB" sz="3600" dirty="0">
                <a:effectLst/>
                <a:latin typeface="Avenir Book"/>
                <a:cs typeface="Avenir Book"/>
              </a:rPr>
              <a:t>A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 </a:t>
            </a:r>
            <a:r>
              <a:rPr lang="en-GB" sz="3600" dirty="0">
                <a:effectLst/>
                <a:latin typeface="Avenir Book"/>
                <a:cs typeface="Avenir Book"/>
              </a:rPr>
              <a:t>student asks their supervisor to send a request letter out to his current </a:t>
            </a:r>
            <a:r>
              <a:rPr lang="en-GB" sz="3600" dirty="0" smtClean="0">
                <a:effectLst/>
                <a:latin typeface="Avenir Book"/>
                <a:cs typeface="Avenir Book"/>
              </a:rPr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14956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5567" y="3890637"/>
            <a:ext cx="3613525" cy="1048283"/>
          </a:xfrm>
        </p:spPr>
        <p:txBody>
          <a:bodyPr>
            <a:normAutofit lnSpcReduction="10000"/>
          </a:bodyPr>
          <a:lstStyle/>
          <a:p>
            <a:pPr marL="18288" indent="0" algn="ctr">
              <a:buNone/>
            </a:pPr>
            <a:r>
              <a:rPr lang="en-GB" sz="6600" b="1" dirty="0" smtClean="0">
                <a:effectLst/>
                <a:latin typeface="Avenir Book"/>
                <a:cs typeface="Avenir Book"/>
              </a:rPr>
              <a:t>Morality</a:t>
            </a:r>
            <a:endParaRPr lang="en-GB" b="1" dirty="0" smtClean="0">
              <a:latin typeface="Avenir Book"/>
              <a:cs typeface="Avenir Book"/>
            </a:endParaRPr>
          </a:p>
        </p:txBody>
      </p:sp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2889320" y="2014208"/>
            <a:ext cx="3036212" cy="1048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Font typeface="Wingdings" pitchFamily="2" charset="2"/>
              <a:buNone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Ethics</a:t>
            </a:r>
            <a:endParaRPr lang="en-GB" sz="1800" dirty="0" smtClean="0">
              <a:latin typeface="Avenir Book"/>
              <a:cs typeface="Avenir Book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121598" y="3889106"/>
            <a:ext cx="3036212" cy="1048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Font typeface="Wingdings" pitchFamily="2" charset="2"/>
              <a:buNone/>
            </a:pPr>
            <a:r>
              <a:rPr lang="en-GB" sz="3600" dirty="0" smtClean="0">
                <a:effectLst/>
                <a:latin typeface="Avenir Book"/>
                <a:cs typeface="Avenir Book"/>
              </a:rPr>
              <a:t>Law</a:t>
            </a:r>
            <a:endParaRPr lang="en-GB" sz="1800" dirty="0" smtClean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908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_all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6" y="0"/>
            <a:ext cx="1655064" cy="70104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12"/>
            <a:ext cx="9144000" cy="971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74638"/>
            <a:r>
              <a:rPr lang="en-GB" sz="4400" dirty="0" smtClean="0">
                <a:effectLst/>
                <a:latin typeface="Avenir Heavy"/>
                <a:cs typeface="Avenir Heavy"/>
              </a:rPr>
              <a:t>Morality</a:t>
            </a:r>
            <a:endParaRPr lang="en-GB" sz="4400" dirty="0">
              <a:effectLst/>
              <a:latin typeface="Avenir Heavy"/>
              <a:cs typeface="Avenir Heavy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0" y="1308344"/>
            <a:ext cx="9143999" cy="5549656"/>
          </a:xfrm>
        </p:spPr>
        <p:txBody>
          <a:bodyPr anchor="t">
            <a:normAutofit/>
          </a:bodyPr>
          <a:lstStyle/>
          <a:p>
            <a:pPr marL="18288" indent="0" algn="ctr">
              <a:buNone/>
            </a:pPr>
            <a:r>
              <a:rPr lang="en-GB" sz="4400" i="1" dirty="0" smtClean="0">
                <a:effectLst/>
                <a:latin typeface="Avenir Book"/>
                <a:cs typeface="Avenir Book"/>
              </a:rPr>
              <a:t>Principles </a:t>
            </a:r>
            <a:r>
              <a:rPr lang="en-GB" sz="4400" i="1" dirty="0">
                <a:effectLst/>
                <a:latin typeface="Avenir Book"/>
                <a:cs typeface="Avenir Book"/>
              </a:rPr>
              <a:t>or habits with respect to right or wrong conduct</a:t>
            </a:r>
            <a:endParaRPr lang="en-GB" sz="4400" i="1" dirty="0" smtClean="0">
              <a:effectLst/>
              <a:latin typeface="Avenir Book"/>
              <a:cs typeface="Avenir Book"/>
            </a:endParaRPr>
          </a:p>
          <a:p>
            <a:pPr>
              <a:spcBef>
                <a:spcPts val="5856"/>
              </a:spcBef>
              <a:buFont typeface="Wingdings" charset="2"/>
              <a:buChar char="§"/>
            </a:pPr>
            <a:r>
              <a:rPr lang="en-GB" sz="4400" dirty="0" smtClean="0">
                <a:effectLst/>
                <a:latin typeface="Avenir Book"/>
                <a:cs typeface="Avenir Book"/>
              </a:rPr>
              <a:t>Ultimate</a:t>
            </a:r>
          </a:p>
          <a:p>
            <a:pPr>
              <a:buFont typeface="Wingdings" charset="2"/>
              <a:buChar char="§"/>
            </a:pPr>
            <a:r>
              <a:rPr lang="en-GB" sz="4400" dirty="0" smtClean="0">
                <a:effectLst/>
                <a:latin typeface="Avenir Book"/>
                <a:cs typeface="Avenir Book"/>
              </a:rPr>
              <a:t>Universal</a:t>
            </a:r>
            <a:endParaRPr lang="en-GB" sz="4400" dirty="0" smtClean="0">
              <a:effectLst/>
              <a:latin typeface="Avenir Book"/>
              <a:cs typeface="Avenir Book"/>
            </a:endParaRPr>
          </a:p>
          <a:p>
            <a:pPr>
              <a:buFont typeface="Wingdings" charset="2"/>
              <a:buChar char="§"/>
            </a:pPr>
            <a:r>
              <a:rPr lang="en-GB" sz="4400" dirty="0" smtClean="0">
                <a:effectLst/>
                <a:latin typeface="Avenir Book"/>
                <a:cs typeface="Avenir Book"/>
              </a:rPr>
              <a:t>Impartial</a:t>
            </a:r>
          </a:p>
          <a:p>
            <a:pPr>
              <a:buFont typeface="Wingdings" charset="2"/>
              <a:buChar char="§"/>
            </a:pPr>
            <a:r>
              <a:rPr lang="en-GB" sz="4400" dirty="0" smtClean="0">
                <a:effectLst/>
                <a:latin typeface="Avenir Book"/>
                <a:cs typeface="Avenir Book"/>
              </a:rPr>
              <a:t>Other-regarding</a:t>
            </a:r>
            <a:endParaRPr lang="en-GB" sz="4000" dirty="0" smtClean="0">
              <a:effectLst/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8830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ECFFE5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5441</TotalTime>
  <Words>2451</Words>
  <Application>Microsoft Macintosh PowerPoint</Application>
  <PresentationFormat>On-screen Show (4:3)</PresentationFormat>
  <Paragraphs>427</Paragraphs>
  <Slides>60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Elemental</vt:lpstr>
      <vt:lpstr>Ethics in Computer Science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Ethics in Computer Science Research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Automática de Problemas de Interacción en la Web</dc:title>
  <dc:creator>John Smith</dc:creator>
  <cp:lastModifiedBy>Markel Vigo</cp:lastModifiedBy>
  <cp:revision>341</cp:revision>
  <cp:lastPrinted>2014-10-31T12:53:02Z</cp:lastPrinted>
  <dcterms:created xsi:type="dcterms:W3CDTF">2013-10-29T13:30:37Z</dcterms:created>
  <dcterms:modified xsi:type="dcterms:W3CDTF">2018-02-12T18:15:19Z</dcterms:modified>
</cp:coreProperties>
</file>